
<file path=[Content_Types].xml><?xml version="1.0" encoding="utf-8"?>
<Types xmlns="http://schemas.openxmlformats.org/package/2006/content-types">
  <Default Extension="jpg" ContentType="image/jpeg"/>
  <Default Extension="m4a" ContentType="audio/mp4"/>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3"/>
  </p:notesMasterIdLst>
  <p:sldIdLst>
    <p:sldId id="301" r:id="rId2"/>
    <p:sldId id="259" r:id="rId3"/>
    <p:sldId id="262" r:id="rId4"/>
    <p:sldId id="263" r:id="rId5"/>
    <p:sldId id="296" r:id="rId6"/>
    <p:sldId id="264" r:id="rId7"/>
    <p:sldId id="265" r:id="rId8"/>
    <p:sldId id="299" r:id="rId9"/>
    <p:sldId id="269" r:id="rId10"/>
    <p:sldId id="298" r:id="rId11"/>
    <p:sldId id="297" r:id="rId12"/>
    <p:sldId id="270" r:id="rId13"/>
    <p:sldId id="271" r:id="rId14"/>
    <p:sldId id="272" r:id="rId15"/>
    <p:sldId id="273" r:id="rId16"/>
    <p:sldId id="274" r:id="rId17"/>
    <p:sldId id="275" r:id="rId18"/>
    <p:sldId id="276" r:id="rId19"/>
    <p:sldId id="279" r:id="rId20"/>
    <p:sldId id="277" r:id="rId21"/>
    <p:sldId id="278" r:id="rId22"/>
    <p:sldId id="280" r:id="rId23"/>
    <p:sldId id="302" r:id="rId24"/>
    <p:sldId id="281" r:id="rId25"/>
    <p:sldId id="282" r:id="rId26"/>
    <p:sldId id="283" r:id="rId27"/>
    <p:sldId id="284" r:id="rId28"/>
    <p:sldId id="303" r:id="rId29"/>
    <p:sldId id="286" r:id="rId30"/>
    <p:sldId id="257" r:id="rId31"/>
    <p:sldId id="258" r:id="rId32"/>
    <p:sldId id="293" r:id="rId33"/>
    <p:sldId id="304" r:id="rId34"/>
    <p:sldId id="305" r:id="rId35"/>
    <p:sldId id="306" r:id="rId36"/>
    <p:sldId id="287" r:id="rId37"/>
    <p:sldId id="288" r:id="rId38"/>
    <p:sldId id="289" r:id="rId39"/>
    <p:sldId id="290" r:id="rId40"/>
    <p:sldId id="291" r:id="rId41"/>
    <p:sldId id="292" r:id="rId42"/>
  </p:sldIdLst>
  <p:sldSz cx="9144000" cy="5143500" type="screen16x9"/>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Rg st="1" end="30"/>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26C"/>
    <a:srgbClr val="5DCE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0BF53F-CE59-3546-A2E5-5CBAB6354A91}" v="1158" dt="2020-07-17T10:37:40.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11"/>
    <p:restoredTop sz="88504"/>
  </p:normalViewPr>
  <p:slideViewPr>
    <p:cSldViewPr snapToGrid="0">
      <p:cViewPr varScale="1">
        <p:scale>
          <a:sx n="162" d="100"/>
          <a:sy n="162" d="100"/>
        </p:scale>
        <p:origin x="560" y="19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r>
              <a:rPr lang="en-GB" sz="1600" b="0" i="0" dirty="0">
                <a:latin typeface="Helvetica Neue Light" panose="02000403000000020004" pitchFamily="2" charset="0"/>
                <a:ea typeface="Helvetica Neue Light" panose="02000403000000020004" pitchFamily="2" charset="0"/>
              </a:rPr>
              <a:t>Cooperation (out of</a:t>
            </a:r>
            <a:r>
              <a:rPr lang="en-GB" sz="1600" b="0" i="0" baseline="0" dirty="0">
                <a:latin typeface="Helvetica Neue Light" panose="02000403000000020004" pitchFamily="2" charset="0"/>
                <a:ea typeface="Helvetica Neue Light" panose="02000403000000020004" pitchFamily="2" charset="0"/>
              </a:rPr>
              <a:t> 4 decisions)</a:t>
            </a:r>
            <a:endParaRPr lang="en-GB" sz="1600" b="0" i="0" dirty="0">
              <a:latin typeface="Helvetica Neue Light" panose="02000403000000020004" pitchFamily="2" charset="0"/>
              <a:ea typeface="Helvetica Neue Light" panose="02000403000000020004" pitchFamily="2"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title>
    <c:autoTitleDeleted val="0"/>
    <c:plotArea>
      <c:layout>
        <c:manualLayout>
          <c:layoutTarget val="inner"/>
          <c:xMode val="edge"/>
          <c:yMode val="edge"/>
          <c:x val="0.10003062294093103"/>
          <c:y val="0.24276874780869484"/>
          <c:w val="0.83471666463223904"/>
          <c:h val="0.59936118106466607"/>
        </c:manualLayout>
      </c:layout>
      <c:barChart>
        <c:barDir val="col"/>
        <c:grouping val="clustered"/>
        <c:varyColors val="0"/>
        <c:ser>
          <c:idx val="0"/>
          <c:order val="0"/>
          <c:tx>
            <c:strRef>
              <c:f>Sheet1!$B$1</c:f>
              <c:strCache>
                <c:ptCount val="1"/>
                <c:pt idx="0">
                  <c:v>Series 1</c:v>
                </c:pt>
              </c:strCache>
            </c:strRef>
          </c:tx>
          <c:spPr>
            <a:solidFill>
              <a:schemeClr val="accent2">
                <a:lumMod val="40000"/>
                <a:lumOff val="60000"/>
              </a:schemeClr>
            </a:solidFill>
            <a:ln w="31750">
              <a:noFill/>
            </a:ln>
            <a:effectLst/>
          </c:spPr>
          <c:invertIfNegative val="0"/>
          <c:errBars>
            <c:errBarType val="both"/>
            <c:errValType val="fixedVal"/>
            <c:noEndCap val="0"/>
            <c:val val="0.1"/>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Sheet1!$B$2:$B$3</c:f>
              <c:numCache>
                <c:formatCode>General</c:formatCode>
                <c:ptCount val="2"/>
                <c:pt idx="0">
                  <c:v>2.4</c:v>
                </c:pt>
              </c:numCache>
            </c:numRef>
          </c:val>
          <c:extLst>
            <c:ext xmlns:c16="http://schemas.microsoft.com/office/drawing/2014/chart" uri="{C3380CC4-5D6E-409C-BE32-E72D297353CC}">
              <c16:uniqueId val="{00000000-CF11-374A-AE77-B4D37833A1A3}"/>
            </c:ext>
          </c:extLst>
        </c:ser>
        <c:ser>
          <c:idx val="1"/>
          <c:order val="1"/>
          <c:tx>
            <c:strRef>
              <c:f>Sheet1!$C$1</c:f>
              <c:strCache>
                <c:ptCount val="1"/>
                <c:pt idx="0">
                  <c:v>Series 2</c:v>
                </c:pt>
              </c:strCache>
            </c:strRef>
          </c:tx>
          <c:spPr>
            <a:solidFill>
              <a:schemeClr val="accent6">
                <a:lumMod val="40000"/>
                <a:lumOff val="60000"/>
              </a:schemeClr>
            </a:solidFill>
            <a:ln>
              <a:noFill/>
            </a:ln>
            <a:effectLst/>
          </c:spPr>
          <c:invertIfNegative val="0"/>
          <c:errBars>
            <c:errBarType val="both"/>
            <c:errValType val="fixedVal"/>
            <c:noEndCap val="0"/>
            <c:val val="0.1"/>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Sheet1!$C$2:$C$3</c:f>
              <c:numCache>
                <c:formatCode>General</c:formatCode>
                <c:ptCount val="2"/>
                <c:pt idx="1">
                  <c:v>2.44</c:v>
                </c:pt>
              </c:numCache>
            </c:numRef>
          </c:val>
          <c:extLst>
            <c:ext xmlns:c16="http://schemas.microsoft.com/office/drawing/2014/chart" uri="{C3380CC4-5D6E-409C-BE32-E72D297353CC}">
              <c16:uniqueId val="{00000001-CF11-374A-AE77-B4D37833A1A3}"/>
            </c:ext>
          </c:extLst>
        </c:ser>
        <c:dLbls>
          <c:showLegendKey val="0"/>
          <c:showVal val="0"/>
          <c:showCatName val="0"/>
          <c:showSerName val="0"/>
          <c:showPercent val="0"/>
          <c:showBubbleSize val="0"/>
        </c:dLbls>
        <c:gapWidth val="119"/>
        <c:overlap val="100"/>
        <c:axId val="925250639"/>
        <c:axId val="925252271"/>
      </c:barChart>
      <c:catAx>
        <c:axId val="925250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925252271"/>
        <c:crosses val="autoZero"/>
        <c:auto val="1"/>
        <c:lblAlgn val="ctr"/>
        <c:lblOffset val="100"/>
        <c:noMultiLvlLbl val="0"/>
      </c:catAx>
      <c:valAx>
        <c:axId val="925252271"/>
        <c:scaling>
          <c:orientation val="minMax"/>
          <c:max val="4.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925250639"/>
        <c:crosses val="autoZero"/>
        <c:crossBetween val="between"/>
        <c:majorUnit val="1"/>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r>
              <a:rPr lang="en-GB" sz="1600" b="0" i="0" dirty="0">
                <a:latin typeface="Helvetica Neue Light" panose="02000403000000020004" pitchFamily="2" charset="0"/>
                <a:ea typeface="Helvetica Neue Light" panose="02000403000000020004" pitchFamily="2" charset="0"/>
              </a:rPr>
              <a:t>Competence</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title>
    <c:autoTitleDeleted val="0"/>
    <c:plotArea>
      <c:layout>
        <c:manualLayout>
          <c:layoutTarget val="inner"/>
          <c:xMode val="edge"/>
          <c:yMode val="edge"/>
          <c:x val="6.834720542582727E-2"/>
          <c:y val="0.20427467781321423"/>
          <c:w val="0.65216046635180802"/>
          <c:h val="0.6116247946955411"/>
        </c:manualLayout>
      </c:layout>
      <c:lineChart>
        <c:grouping val="standard"/>
        <c:varyColors val="0"/>
        <c:ser>
          <c:idx val="0"/>
          <c:order val="0"/>
          <c:tx>
            <c:strRef>
              <c:f>Sheet1!$B$1</c:f>
              <c:strCache>
                <c:ptCount val="1"/>
                <c:pt idx="0">
                  <c:v>Prosocial</c:v>
                </c:pt>
              </c:strCache>
            </c:strRef>
          </c:tx>
          <c:spPr>
            <a:ln w="28575" cap="rnd">
              <a:solidFill>
                <a:srgbClr val="5DCEFF"/>
              </a:solidFill>
              <a:round/>
            </a:ln>
            <a:effectLst/>
          </c:spPr>
          <c:marker>
            <c:symbol val="circle"/>
            <c:size val="5"/>
            <c:spPr>
              <a:solidFill>
                <a:srgbClr val="5DCEFF"/>
              </a:solidFill>
              <a:ln w="9525">
                <a:solidFill>
                  <a:srgbClr val="5DCEFF"/>
                </a:solidFill>
              </a:ln>
              <a:effectLst/>
            </c:spPr>
          </c:marker>
          <c:errBars>
            <c:errDir val="y"/>
            <c:errBarType val="both"/>
            <c:errValType val="fixedVal"/>
            <c:noEndCap val="0"/>
            <c:val val="0.26"/>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Sheet1!$B$2:$B$3</c:f>
              <c:numCache>
                <c:formatCode>General</c:formatCode>
                <c:ptCount val="2"/>
                <c:pt idx="0">
                  <c:v>4.79</c:v>
                </c:pt>
                <c:pt idx="1">
                  <c:v>6.28</c:v>
                </c:pt>
              </c:numCache>
            </c:numRef>
          </c:val>
          <c:smooth val="0"/>
          <c:extLst>
            <c:ext xmlns:c16="http://schemas.microsoft.com/office/drawing/2014/chart" uri="{C3380CC4-5D6E-409C-BE32-E72D297353CC}">
              <c16:uniqueId val="{00000000-0BFE-B34F-8A28-7392EE1BEFF7}"/>
            </c:ext>
          </c:extLst>
        </c:ser>
        <c:ser>
          <c:idx val="1"/>
          <c:order val="1"/>
          <c:tx>
            <c:strRef>
              <c:f>Sheet1!$C$1</c:f>
              <c:strCache>
                <c:ptCount val="1"/>
                <c:pt idx="0">
                  <c:v>Selfish</c:v>
                </c:pt>
              </c:strCache>
            </c:strRef>
          </c:tx>
          <c:spPr>
            <a:ln w="28575" cap="rnd">
              <a:solidFill>
                <a:srgbClr val="FF626C"/>
              </a:solidFill>
              <a:round/>
            </a:ln>
            <a:effectLst/>
          </c:spPr>
          <c:marker>
            <c:symbol val="circle"/>
            <c:size val="5"/>
            <c:spPr>
              <a:solidFill>
                <a:srgbClr val="FF626C"/>
              </a:solidFill>
              <a:ln w="9525">
                <a:solidFill>
                  <a:srgbClr val="FF626C"/>
                </a:solidFill>
              </a:ln>
              <a:effectLst/>
            </c:spPr>
          </c:marker>
          <c:errBars>
            <c:errDir val="y"/>
            <c:errBarType val="both"/>
            <c:errValType val="fixedVal"/>
            <c:noEndCap val="0"/>
            <c:val val="0.4"/>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Sheet1!$C$2:$C$3</c:f>
              <c:numCache>
                <c:formatCode>General</c:formatCode>
                <c:ptCount val="2"/>
                <c:pt idx="0">
                  <c:v>3.89</c:v>
                </c:pt>
                <c:pt idx="1">
                  <c:v>3.38</c:v>
                </c:pt>
              </c:numCache>
            </c:numRef>
          </c:val>
          <c:smooth val="0"/>
          <c:extLst>
            <c:ext xmlns:c16="http://schemas.microsoft.com/office/drawing/2014/chart" uri="{C3380CC4-5D6E-409C-BE32-E72D297353CC}">
              <c16:uniqueId val="{00000001-0BFE-B34F-8A28-7392EE1BEFF7}"/>
            </c:ext>
          </c:extLst>
        </c:ser>
        <c:dLbls>
          <c:showLegendKey val="0"/>
          <c:showVal val="0"/>
          <c:showCatName val="0"/>
          <c:showSerName val="0"/>
          <c:showPercent val="0"/>
          <c:showBubbleSize val="0"/>
        </c:dLbls>
        <c:marker val="1"/>
        <c:smooth val="0"/>
        <c:axId val="1001687903"/>
        <c:axId val="1001689535"/>
      </c:lineChart>
      <c:catAx>
        <c:axId val="100168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9535"/>
        <c:crosses val="autoZero"/>
        <c:auto val="1"/>
        <c:lblAlgn val="ctr"/>
        <c:lblOffset val="100"/>
        <c:noMultiLvlLbl val="0"/>
      </c:catAx>
      <c:valAx>
        <c:axId val="1001689535"/>
        <c:scaling>
          <c:orientation val="minMax"/>
          <c:max val="7"/>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7903"/>
        <c:crosses val="autoZero"/>
        <c:crossBetween val="between"/>
        <c:majorUnit val="2"/>
      </c:valAx>
      <c:spPr>
        <a:noFill/>
        <a:ln>
          <a:noFill/>
        </a:ln>
        <a:effectLst/>
      </c:spPr>
    </c:plotArea>
    <c:legend>
      <c:legendPos val="r"/>
      <c:legendEntry>
        <c:idx val="1"/>
        <c:txPr>
          <a:bodyPr rot="0" spcFirstLastPara="1" vertOverflow="ellipsis" vert="horz" wrap="square" anchor="ctr" anchorCtr="1"/>
          <a:lstStyle/>
          <a:p>
            <a:pPr>
              <a:defRPr sz="1600" b="1"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legendEntry>
      <c:layout>
        <c:manualLayout>
          <c:xMode val="edge"/>
          <c:yMode val="edge"/>
          <c:x val="0.69694990246097721"/>
          <c:y val="0.26817020500030414"/>
          <c:w val="0.28374523939521007"/>
          <c:h val="0.2724487933746404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875934666022087E-2"/>
          <c:y val="5.3548249025060286E-2"/>
          <c:w val="0.64181834961499817"/>
          <c:h val="0.70529195038298209"/>
        </c:manualLayout>
      </c:layout>
      <c:barChart>
        <c:barDir val="col"/>
        <c:grouping val="clustered"/>
        <c:varyColors val="0"/>
        <c:ser>
          <c:idx val="0"/>
          <c:order val="0"/>
          <c:tx>
            <c:strRef>
              <c:f>Sheet1!$B$1</c:f>
              <c:strCache>
                <c:ptCount val="1"/>
                <c:pt idx="0">
                  <c:v>Embodied</c:v>
                </c:pt>
              </c:strCache>
            </c:strRef>
          </c:tx>
          <c:spPr>
            <a:solidFill>
              <a:schemeClr val="accent2">
                <a:lumMod val="40000"/>
                <a:lumOff val="60000"/>
              </a:schemeClr>
            </a:solidFill>
            <a:ln>
              <a:noFill/>
            </a:ln>
            <a:effectLst/>
          </c:spPr>
          <c:invertIfNegative val="0"/>
          <c:errBars>
            <c:errBarType val="both"/>
            <c:errValType val="fixedVal"/>
            <c:noEndCap val="0"/>
            <c:val val="0.36000000000000004"/>
            <c:spPr>
              <a:noFill/>
              <a:ln w="9525" cap="flat" cmpd="sng" algn="ctr">
                <a:solidFill>
                  <a:schemeClr val="tx1">
                    <a:lumMod val="65000"/>
                    <a:lumOff val="35000"/>
                  </a:schemeClr>
                </a:solidFill>
                <a:round/>
              </a:ln>
              <a:effectLst/>
            </c:spPr>
          </c:errBars>
          <c:cat>
            <c:strRef>
              <c:f>Sheet1!$A$2:$A$3</c:f>
              <c:strCache>
                <c:ptCount val="2"/>
                <c:pt idx="0">
                  <c:v>Group Identification</c:v>
                </c:pt>
                <c:pt idx="1">
                  <c:v>Group Trust</c:v>
                </c:pt>
              </c:strCache>
            </c:strRef>
          </c:cat>
          <c:val>
            <c:numRef>
              <c:f>Sheet1!$B$2:$B$3</c:f>
              <c:numCache>
                <c:formatCode>General</c:formatCode>
                <c:ptCount val="2"/>
                <c:pt idx="0">
                  <c:v>3.87</c:v>
                </c:pt>
                <c:pt idx="1">
                  <c:v>3.88</c:v>
                </c:pt>
              </c:numCache>
            </c:numRef>
          </c:val>
          <c:extLst>
            <c:ext xmlns:c16="http://schemas.microsoft.com/office/drawing/2014/chart" uri="{C3380CC4-5D6E-409C-BE32-E72D297353CC}">
              <c16:uniqueId val="{00000000-3CAE-624E-B855-D2EE6B2ED5A1}"/>
            </c:ext>
          </c:extLst>
        </c:ser>
        <c:ser>
          <c:idx val="1"/>
          <c:order val="1"/>
          <c:tx>
            <c:strRef>
              <c:f>Sheet1!$C$1</c:f>
              <c:strCache>
                <c:ptCount val="1"/>
                <c:pt idx="0">
                  <c:v>Disembodied</c:v>
                </c:pt>
              </c:strCache>
            </c:strRef>
          </c:tx>
          <c:spPr>
            <a:solidFill>
              <a:schemeClr val="accent6">
                <a:lumMod val="40000"/>
                <a:lumOff val="60000"/>
              </a:schemeClr>
            </a:solidFill>
            <a:ln>
              <a:noFill/>
            </a:ln>
            <a:effectLst/>
          </c:spPr>
          <c:invertIfNegative val="0"/>
          <c:errBars>
            <c:errBarType val="both"/>
            <c:errValType val="fixedVal"/>
            <c:noEndCap val="0"/>
            <c:val val="0.25"/>
            <c:spPr>
              <a:noFill/>
              <a:ln w="9525" cap="flat" cmpd="sng" algn="ctr">
                <a:solidFill>
                  <a:schemeClr val="tx1">
                    <a:lumMod val="65000"/>
                    <a:lumOff val="35000"/>
                  </a:schemeClr>
                </a:solidFill>
                <a:round/>
              </a:ln>
              <a:effectLst/>
            </c:spPr>
          </c:errBars>
          <c:cat>
            <c:strRef>
              <c:f>Sheet1!$A$2:$A$3</c:f>
              <c:strCache>
                <c:ptCount val="2"/>
                <c:pt idx="0">
                  <c:v>Group Identification</c:v>
                </c:pt>
                <c:pt idx="1">
                  <c:v>Group Trust</c:v>
                </c:pt>
              </c:strCache>
            </c:strRef>
          </c:cat>
          <c:val>
            <c:numRef>
              <c:f>Sheet1!$C$2:$C$3</c:f>
              <c:numCache>
                <c:formatCode>General</c:formatCode>
                <c:ptCount val="2"/>
                <c:pt idx="0">
                  <c:v>2.93</c:v>
                </c:pt>
                <c:pt idx="1">
                  <c:v>3.77</c:v>
                </c:pt>
              </c:numCache>
            </c:numRef>
          </c:val>
          <c:extLst>
            <c:ext xmlns:c16="http://schemas.microsoft.com/office/drawing/2014/chart" uri="{C3380CC4-5D6E-409C-BE32-E72D297353CC}">
              <c16:uniqueId val="{00000001-3CAE-624E-B855-D2EE6B2ED5A1}"/>
            </c:ext>
          </c:extLst>
        </c:ser>
        <c:dLbls>
          <c:showLegendKey val="0"/>
          <c:showVal val="0"/>
          <c:showCatName val="0"/>
          <c:showSerName val="0"/>
          <c:showPercent val="0"/>
          <c:showBubbleSize val="0"/>
        </c:dLbls>
        <c:gapWidth val="91"/>
        <c:overlap val="-27"/>
        <c:axId val="959723935"/>
        <c:axId val="959725567"/>
      </c:barChart>
      <c:catAx>
        <c:axId val="959723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959725567"/>
        <c:crosses val="autoZero"/>
        <c:auto val="1"/>
        <c:lblAlgn val="ctr"/>
        <c:lblOffset val="100"/>
        <c:noMultiLvlLbl val="0"/>
      </c:catAx>
      <c:valAx>
        <c:axId val="959725567"/>
        <c:scaling>
          <c:orientation val="minMax"/>
          <c:max val="7"/>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959723935"/>
        <c:crosses val="autoZero"/>
        <c:crossBetween val="between"/>
      </c:valAx>
      <c:spPr>
        <a:noFill/>
        <a:ln>
          <a:noFill/>
        </a:ln>
        <a:effectLst/>
      </c:spPr>
    </c:plotArea>
    <c:legend>
      <c:legendPos val="b"/>
      <c:layout>
        <c:manualLayout>
          <c:xMode val="edge"/>
          <c:yMode val="edge"/>
          <c:x val="0.72285467423269367"/>
          <c:y val="6.3048316165815285E-2"/>
          <c:w val="0.27714532576730622"/>
          <c:h val="0.248584099390697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r>
              <a:rPr lang="en-GB" sz="1600" b="0" i="0" dirty="0">
                <a:latin typeface="Helvetica Neue Light" panose="02000403000000020004" pitchFamily="2" charset="0"/>
                <a:ea typeface="Helvetica Neue Light" panose="02000403000000020004" pitchFamily="2" charset="0"/>
              </a:rPr>
              <a:t>Warmth</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title>
    <c:autoTitleDeleted val="0"/>
    <c:plotArea>
      <c:layout>
        <c:manualLayout>
          <c:layoutTarget val="inner"/>
          <c:xMode val="edge"/>
          <c:yMode val="edge"/>
          <c:x val="8.8215551852711419E-2"/>
          <c:y val="0.20927697263739309"/>
          <c:w val="0.81177059722490519"/>
          <c:h val="0.59939464566436462"/>
        </c:manualLayout>
      </c:layout>
      <c:lineChart>
        <c:grouping val="standard"/>
        <c:varyColors val="0"/>
        <c:ser>
          <c:idx val="0"/>
          <c:order val="0"/>
          <c:tx>
            <c:strRef>
              <c:f>Sheet1!$B$1</c:f>
              <c:strCache>
                <c:ptCount val="1"/>
                <c:pt idx="0">
                  <c:v>Prosocial</c:v>
                </c:pt>
              </c:strCache>
            </c:strRef>
          </c:tx>
          <c:spPr>
            <a:ln w="28575" cap="rnd">
              <a:solidFill>
                <a:srgbClr val="5DCEFF"/>
              </a:solidFill>
              <a:round/>
            </a:ln>
            <a:effectLst/>
          </c:spPr>
          <c:marker>
            <c:symbol val="circle"/>
            <c:size val="5"/>
            <c:spPr>
              <a:solidFill>
                <a:srgbClr val="5DCEFF"/>
              </a:solidFill>
              <a:ln w="9525">
                <a:solidFill>
                  <a:srgbClr val="5DCEFF"/>
                </a:solidFill>
              </a:ln>
              <a:effectLst/>
            </c:spPr>
          </c:marker>
          <c:errBars>
            <c:errDir val="y"/>
            <c:errBarType val="both"/>
            <c:errValType val="fixedVal"/>
            <c:noEndCap val="0"/>
            <c:val val="0.25"/>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Sheet1!$B$2:$B$3</c:f>
              <c:numCache>
                <c:formatCode>General</c:formatCode>
                <c:ptCount val="2"/>
                <c:pt idx="0">
                  <c:v>4.16</c:v>
                </c:pt>
                <c:pt idx="1">
                  <c:v>4.7</c:v>
                </c:pt>
              </c:numCache>
            </c:numRef>
          </c:val>
          <c:smooth val="0"/>
          <c:extLst>
            <c:ext xmlns:c16="http://schemas.microsoft.com/office/drawing/2014/chart" uri="{C3380CC4-5D6E-409C-BE32-E72D297353CC}">
              <c16:uniqueId val="{00000000-0551-7749-AEC6-D028FB242E18}"/>
            </c:ext>
          </c:extLst>
        </c:ser>
        <c:ser>
          <c:idx val="1"/>
          <c:order val="1"/>
          <c:tx>
            <c:strRef>
              <c:f>Sheet1!$C$1</c:f>
              <c:strCache>
                <c:ptCount val="1"/>
                <c:pt idx="0">
                  <c:v>Selfish</c:v>
                </c:pt>
              </c:strCache>
            </c:strRef>
          </c:tx>
          <c:spPr>
            <a:ln w="28575" cap="rnd">
              <a:solidFill>
                <a:srgbClr val="FF626C"/>
              </a:solidFill>
              <a:round/>
            </a:ln>
            <a:effectLst/>
          </c:spPr>
          <c:marker>
            <c:symbol val="circle"/>
            <c:size val="5"/>
            <c:spPr>
              <a:solidFill>
                <a:srgbClr val="FF626C"/>
              </a:solidFill>
              <a:ln w="9525">
                <a:solidFill>
                  <a:srgbClr val="FF626C"/>
                </a:solidFill>
              </a:ln>
              <a:effectLst/>
            </c:spPr>
          </c:marker>
          <c:errBars>
            <c:errDir val="y"/>
            <c:errBarType val="both"/>
            <c:errValType val="fixedVal"/>
            <c:noEndCap val="0"/>
            <c:val val="0.35000000000000003"/>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Sheet1!$C$2:$C$3</c:f>
              <c:numCache>
                <c:formatCode>General</c:formatCode>
                <c:ptCount val="2"/>
                <c:pt idx="0">
                  <c:v>3.22</c:v>
                </c:pt>
                <c:pt idx="1">
                  <c:v>3.17</c:v>
                </c:pt>
              </c:numCache>
            </c:numRef>
          </c:val>
          <c:smooth val="0"/>
          <c:extLst>
            <c:ext xmlns:c16="http://schemas.microsoft.com/office/drawing/2014/chart" uri="{C3380CC4-5D6E-409C-BE32-E72D297353CC}">
              <c16:uniqueId val="{00000001-0551-7749-AEC6-D028FB242E18}"/>
            </c:ext>
          </c:extLst>
        </c:ser>
        <c:dLbls>
          <c:showLegendKey val="0"/>
          <c:showVal val="0"/>
          <c:showCatName val="0"/>
          <c:showSerName val="0"/>
          <c:showPercent val="0"/>
          <c:showBubbleSize val="0"/>
        </c:dLbls>
        <c:marker val="1"/>
        <c:smooth val="0"/>
        <c:axId val="1001687903"/>
        <c:axId val="1001689535"/>
      </c:lineChart>
      <c:catAx>
        <c:axId val="100168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9535"/>
        <c:crosses val="autoZero"/>
        <c:auto val="1"/>
        <c:lblAlgn val="ctr"/>
        <c:lblOffset val="100"/>
        <c:noMultiLvlLbl val="0"/>
      </c:catAx>
      <c:valAx>
        <c:axId val="1001689535"/>
        <c:scaling>
          <c:orientation val="minMax"/>
          <c:max val="7"/>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7903"/>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r>
              <a:rPr lang="en-GB" sz="1600" b="0" i="0" dirty="0">
                <a:latin typeface="Helvetica Neue Light" panose="02000403000000020004" pitchFamily="2" charset="0"/>
                <a:ea typeface="Helvetica Neue Light" panose="02000403000000020004" pitchFamily="2" charset="0"/>
              </a:rPr>
              <a:t>Competence</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title>
    <c:autoTitleDeleted val="0"/>
    <c:plotArea>
      <c:layout>
        <c:manualLayout>
          <c:layoutTarget val="inner"/>
          <c:xMode val="edge"/>
          <c:yMode val="edge"/>
          <c:x val="6.834720542582727E-2"/>
          <c:y val="0.20427467781321423"/>
          <c:w val="0.65216046635180802"/>
          <c:h val="0.6116247946955411"/>
        </c:manualLayout>
      </c:layout>
      <c:lineChart>
        <c:grouping val="standard"/>
        <c:varyColors val="0"/>
        <c:ser>
          <c:idx val="0"/>
          <c:order val="0"/>
          <c:tx>
            <c:strRef>
              <c:f>Sheet1!$B$1</c:f>
              <c:strCache>
                <c:ptCount val="1"/>
                <c:pt idx="0">
                  <c:v>Prosocial</c:v>
                </c:pt>
              </c:strCache>
            </c:strRef>
          </c:tx>
          <c:spPr>
            <a:ln w="28575" cap="rnd">
              <a:solidFill>
                <a:srgbClr val="5DCEFF"/>
              </a:solidFill>
              <a:round/>
            </a:ln>
            <a:effectLst/>
          </c:spPr>
          <c:marker>
            <c:symbol val="circle"/>
            <c:size val="5"/>
            <c:spPr>
              <a:solidFill>
                <a:srgbClr val="5DCEFF"/>
              </a:solidFill>
              <a:ln w="9525">
                <a:solidFill>
                  <a:srgbClr val="5DCEFF"/>
                </a:solidFill>
              </a:ln>
              <a:effectLst/>
            </c:spPr>
          </c:marker>
          <c:errBars>
            <c:errDir val="y"/>
            <c:errBarType val="both"/>
            <c:errValType val="fixedVal"/>
            <c:noEndCap val="0"/>
            <c:val val="0.26"/>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Sheet1!$B$2:$B$3</c:f>
              <c:numCache>
                <c:formatCode>General</c:formatCode>
                <c:ptCount val="2"/>
                <c:pt idx="0">
                  <c:v>4.79</c:v>
                </c:pt>
                <c:pt idx="1">
                  <c:v>6.28</c:v>
                </c:pt>
              </c:numCache>
            </c:numRef>
          </c:val>
          <c:smooth val="0"/>
          <c:extLst>
            <c:ext xmlns:c16="http://schemas.microsoft.com/office/drawing/2014/chart" uri="{C3380CC4-5D6E-409C-BE32-E72D297353CC}">
              <c16:uniqueId val="{00000000-3C4D-EF4C-ACFC-99E4A2DE8FBF}"/>
            </c:ext>
          </c:extLst>
        </c:ser>
        <c:ser>
          <c:idx val="1"/>
          <c:order val="1"/>
          <c:tx>
            <c:strRef>
              <c:f>Sheet1!$C$1</c:f>
              <c:strCache>
                <c:ptCount val="1"/>
                <c:pt idx="0">
                  <c:v>Selfish</c:v>
                </c:pt>
              </c:strCache>
            </c:strRef>
          </c:tx>
          <c:spPr>
            <a:ln w="28575" cap="rnd">
              <a:solidFill>
                <a:srgbClr val="FF626C"/>
              </a:solidFill>
              <a:round/>
            </a:ln>
            <a:effectLst/>
          </c:spPr>
          <c:marker>
            <c:symbol val="circle"/>
            <c:size val="5"/>
            <c:spPr>
              <a:solidFill>
                <a:srgbClr val="FF626C"/>
              </a:solidFill>
              <a:ln w="9525">
                <a:solidFill>
                  <a:srgbClr val="FF626C"/>
                </a:solidFill>
              </a:ln>
              <a:effectLst/>
            </c:spPr>
          </c:marker>
          <c:errBars>
            <c:errDir val="y"/>
            <c:errBarType val="both"/>
            <c:errValType val="fixedVal"/>
            <c:noEndCap val="0"/>
            <c:val val="0.4"/>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Sheet1!$C$2:$C$3</c:f>
              <c:numCache>
                <c:formatCode>General</c:formatCode>
                <c:ptCount val="2"/>
                <c:pt idx="0">
                  <c:v>3.89</c:v>
                </c:pt>
                <c:pt idx="1">
                  <c:v>3.38</c:v>
                </c:pt>
              </c:numCache>
            </c:numRef>
          </c:val>
          <c:smooth val="0"/>
          <c:extLst>
            <c:ext xmlns:c16="http://schemas.microsoft.com/office/drawing/2014/chart" uri="{C3380CC4-5D6E-409C-BE32-E72D297353CC}">
              <c16:uniqueId val="{00000001-3C4D-EF4C-ACFC-99E4A2DE8FBF}"/>
            </c:ext>
          </c:extLst>
        </c:ser>
        <c:dLbls>
          <c:showLegendKey val="0"/>
          <c:showVal val="0"/>
          <c:showCatName val="0"/>
          <c:showSerName val="0"/>
          <c:showPercent val="0"/>
          <c:showBubbleSize val="0"/>
        </c:dLbls>
        <c:marker val="1"/>
        <c:smooth val="0"/>
        <c:axId val="1001687903"/>
        <c:axId val="1001689535"/>
      </c:lineChart>
      <c:catAx>
        <c:axId val="100168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9535"/>
        <c:crosses val="autoZero"/>
        <c:auto val="1"/>
        <c:lblAlgn val="ctr"/>
        <c:lblOffset val="100"/>
        <c:noMultiLvlLbl val="0"/>
      </c:catAx>
      <c:valAx>
        <c:axId val="1001689535"/>
        <c:scaling>
          <c:orientation val="minMax"/>
          <c:max val="7"/>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7903"/>
        <c:crosses val="autoZero"/>
        <c:crossBetween val="between"/>
        <c:majorUnit val="2"/>
      </c:valAx>
      <c:spPr>
        <a:noFill/>
        <a:ln>
          <a:noFill/>
        </a:ln>
        <a:effectLst/>
      </c:spPr>
    </c:plotArea>
    <c:legend>
      <c:legendPos val="r"/>
      <c:layout>
        <c:manualLayout>
          <c:xMode val="edge"/>
          <c:yMode val="edge"/>
          <c:x val="0.69694990246097721"/>
          <c:y val="0.26817020500030414"/>
          <c:w val="0.28374523939521007"/>
          <c:h val="0.2724487933746404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r>
              <a:rPr lang="en-GB" sz="1600" b="0" i="0" dirty="0">
                <a:latin typeface="Helvetica Neue Light" panose="02000403000000020004" pitchFamily="2" charset="0"/>
                <a:ea typeface="Helvetica Neue Light" panose="02000403000000020004" pitchFamily="2" charset="0"/>
              </a:rPr>
              <a:t>Warmth</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title>
    <c:autoTitleDeleted val="0"/>
    <c:plotArea>
      <c:layout>
        <c:manualLayout>
          <c:layoutTarget val="inner"/>
          <c:xMode val="edge"/>
          <c:yMode val="edge"/>
          <c:x val="8.8215551852711419E-2"/>
          <c:y val="0.20927697263739309"/>
          <c:w val="0.81177059722490519"/>
          <c:h val="0.59939464566436462"/>
        </c:manualLayout>
      </c:layout>
      <c:lineChart>
        <c:grouping val="standard"/>
        <c:varyColors val="0"/>
        <c:ser>
          <c:idx val="0"/>
          <c:order val="0"/>
          <c:tx>
            <c:strRef>
              <c:f>Sheet1!$B$1</c:f>
              <c:strCache>
                <c:ptCount val="1"/>
                <c:pt idx="0">
                  <c:v>Prosocial</c:v>
                </c:pt>
              </c:strCache>
            </c:strRef>
          </c:tx>
          <c:spPr>
            <a:ln w="28575" cap="rnd">
              <a:solidFill>
                <a:srgbClr val="5DCEFF"/>
              </a:solidFill>
              <a:round/>
            </a:ln>
            <a:effectLst/>
          </c:spPr>
          <c:marker>
            <c:symbol val="circle"/>
            <c:size val="5"/>
            <c:spPr>
              <a:solidFill>
                <a:srgbClr val="5DCEFF"/>
              </a:solidFill>
              <a:ln w="9525">
                <a:solidFill>
                  <a:srgbClr val="5DCEFF"/>
                </a:solidFill>
              </a:ln>
              <a:effectLst/>
            </c:spPr>
          </c:marker>
          <c:dPt>
            <c:idx val="1"/>
            <c:marker>
              <c:symbol val="circle"/>
              <c:size val="5"/>
              <c:spPr>
                <a:solidFill>
                  <a:srgbClr val="5DCEFF"/>
                </a:solidFill>
                <a:ln w="9525">
                  <a:solidFill>
                    <a:srgbClr val="5DCEFF"/>
                  </a:solidFill>
                </a:ln>
                <a:effectLst/>
              </c:spPr>
            </c:marker>
            <c:bubble3D val="0"/>
            <c:extLst>
              <c:ext xmlns:c16="http://schemas.microsoft.com/office/drawing/2014/chart" uri="{C3380CC4-5D6E-409C-BE32-E72D297353CC}">
                <c16:uniqueId val="{00000000-3F7D-6A4F-AA4B-D41AA85E7075}"/>
              </c:ext>
            </c:extLst>
          </c:dPt>
          <c:errBars>
            <c:errDir val="y"/>
            <c:errBarType val="both"/>
            <c:errValType val="fixedVal"/>
            <c:noEndCap val="0"/>
            <c:val val="0.25"/>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Sheet1!$B$2:$B$3</c:f>
              <c:numCache>
                <c:formatCode>General</c:formatCode>
                <c:ptCount val="2"/>
                <c:pt idx="0">
                  <c:v>4.16</c:v>
                </c:pt>
                <c:pt idx="1">
                  <c:v>4.7</c:v>
                </c:pt>
              </c:numCache>
            </c:numRef>
          </c:val>
          <c:smooth val="0"/>
          <c:extLst>
            <c:ext xmlns:c16="http://schemas.microsoft.com/office/drawing/2014/chart" uri="{C3380CC4-5D6E-409C-BE32-E72D297353CC}">
              <c16:uniqueId val="{00000001-3F7D-6A4F-AA4B-D41AA85E7075}"/>
            </c:ext>
          </c:extLst>
        </c:ser>
        <c:ser>
          <c:idx val="1"/>
          <c:order val="1"/>
          <c:tx>
            <c:strRef>
              <c:f>Sheet1!$C$1</c:f>
              <c:strCache>
                <c:ptCount val="1"/>
                <c:pt idx="0">
                  <c:v>Selfish</c:v>
                </c:pt>
              </c:strCache>
            </c:strRef>
          </c:tx>
          <c:spPr>
            <a:ln w="28575" cap="rnd">
              <a:solidFill>
                <a:srgbClr val="FF626C"/>
              </a:solidFill>
              <a:round/>
            </a:ln>
            <a:effectLst/>
          </c:spPr>
          <c:marker>
            <c:symbol val="circle"/>
            <c:size val="5"/>
            <c:spPr>
              <a:solidFill>
                <a:srgbClr val="FF626C"/>
              </a:solidFill>
              <a:ln w="9525">
                <a:solidFill>
                  <a:srgbClr val="FF626C"/>
                </a:solidFill>
              </a:ln>
              <a:effectLst/>
            </c:spPr>
          </c:marker>
          <c:errBars>
            <c:errDir val="y"/>
            <c:errBarType val="both"/>
            <c:errValType val="fixedVal"/>
            <c:noEndCap val="0"/>
            <c:val val="0.35000000000000003"/>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Sheet1!$C$2:$C$3</c:f>
              <c:numCache>
                <c:formatCode>General</c:formatCode>
                <c:ptCount val="2"/>
                <c:pt idx="0">
                  <c:v>3.22</c:v>
                </c:pt>
                <c:pt idx="1">
                  <c:v>3.17</c:v>
                </c:pt>
              </c:numCache>
            </c:numRef>
          </c:val>
          <c:smooth val="0"/>
          <c:extLst>
            <c:ext xmlns:c16="http://schemas.microsoft.com/office/drawing/2014/chart" uri="{C3380CC4-5D6E-409C-BE32-E72D297353CC}">
              <c16:uniqueId val="{00000002-3F7D-6A4F-AA4B-D41AA85E7075}"/>
            </c:ext>
          </c:extLst>
        </c:ser>
        <c:dLbls>
          <c:showLegendKey val="0"/>
          <c:showVal val="0"/>
          <c:showCatName val="0"/>
          <c:showSerName val="0"/>
          <c:showPercent val="0"/>
          <c:showBubbleSize val="0"/>
        </c:dLbls>
        <c:marker val="1"/>
        <c:smooth val="0"/>
        <c:axId val="1001687903"/>
        <c:axId val="1001689535"/>
      </c:lineChart>
      <c:catAx>
        <c:axId val="100168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9535"/>
        <c:crosses val="autoZero"/>
        <c:auto val="1"/>
        <c:lblAlgn val="ctr"/>
        <c:lblOffset val="100"/>
        <c:noMultiLvlLbl val="0"/>
      </c:catAx>
      <c:valAx>
        <c:axId val="1001689535"/>
        <c:scaling>
          <c:orientation val="minMax"/>
          <c:max val="7"/>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7903"/>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r>
              <a:rPr lang="en-GB" sz="1600" b="0" i="0" dirty="0">
                <a:latin typeface="Helvetica Neue Light" panose="02000403000000020004" pitchFamily="2" charset="0"/>
                <a:ea typeface="Helvetica Neue Light" panose="02000403000000020004" pitchFamily="2" charset="0"/>
              </a:rPr>
              <a:t>Competence</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title>
    <c:autoTitleDeleted val="0"/>
    <c:plotArea>
      <c:layout>
        <c:manualLayout>
          <c:layoutTarget val="inner"/>
          <c:xMode val="edge"/>
          <c:yMode val="edge"/>
          <c:x val="6.834720542582727E-2"/>
          <c:y val="0.20427467781321423"/>
          <c:w val="0.65216046635180802"/>
          <c:h val="0.6116247946955411"/>
        </c:manualLayout>
      </c:layout>
      <c:lineChart>
        <c:grouping val="standard"/>
        <c:varyColors val="0"/>
        <c:ser>
          <c:idx val="0"/>
          <c:order val="0"/>
          <c:tx>
            <c:strRef>
              <c:f>Sheet1!$B$1</c:f>
              <c:strCache>
                <c:ptCount val="1"/>
                <c:pt idx="0">
                  <c:v>Prosocial</c:v>
                </c:pt>
              </c:strCache>
            </c:strRef>
          </c:tx>
          <c:spPr>
            <a:ln w="28575" cap="rnd">
              <a:solidFill>
                <a:srgbClr val="5DCEFF"/>
              </a:solidFill>
              <a:round/>
            </a:ln>
            <a:effectLst/>
          </c:spPr>
          <c:marker>
            <c:symbol val="circle"/>
            <c:size val="5"/>
            <c:spPr>
              <a:solidFill>
                <a:srgbClr val="5DCEFF"/>
              </a:solidFill>
              <a:ln w="9525">
                <a:solidFill>
                  <a:srgbClr val="5DCEFF"/>
                </a:solidFill>
              </a:ln>
              <a:effectLst/>
            </c:spPr>
          </c:marker>
          <c:errBars>
            <c:errDir val="y"/>
            <c:errBarType val="both"/>
            <c:errValType val="fixedVal"/>
            <c:noEndCap val="0"/>
            <c:val val="0.26"/>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Sheet1!$B$2:$B$3</c:f>
              <c:numCache>
                <c:formatCode>General</c:formatCode>
                <c:ptCount val="2"/>
                <c:pt idx="0">
                  <c:v>4.79</c:v>
                </c:pt>
                <c:pt idx="1">
                  <c:v>6.28</c:v>
                </c:pt>
              </c:numCache>
            </c:numRef>
          </c:val>
          <c:smooth val="0"/>
          <c:extLst>
            <c:ext xmlns:c16="http://schemas.microsoft.com/office/drawing/2014/chart" uri="{C3380CC4-5D6E-409C-BE32-E72D297353CC}">
              <c16:uniqueId val="{00000000-39A4-F24D-A30E-EA0A8403246D}"/>
            </c:ext>
          </c:extLst>
        </c:ser>
        <c:ser>
          <c:idx val="1"/>
          <c:order val="1"/>
          <c:tx>
            <c:strRef>
              <c:f>Sheet1!$C$1</c:f>
              <c:strCache>
                <c:ptCount val="1"/>
                <c:pt idx="0">
                  <c:v>Selfish</c:v>
                </c:pt>
              </c:strCache>
            </c:strRef>
          </c:tx>
          <c:spPr>
            <a:ln w="28575" cap="rnd">
              <a:solidFill>
                <a:srgbClr val="FF626C"/>
              </a:solidFill>
              <a:round/>
            </a:ln>
            <a:effectLst/>
          </c:spPr>
          <c:marker>
            <c:symbol val="circle"/>
            <c:size val="5"/>
            <c:spPr>
              <a:solidFill>
                <a:srgbClr val="FF626C"/>
              </a:solidFill>
              <a:ln w="9525">
                <a:solidFill>
                  <a:srgbClr val="FF626C"/>
                </a:solidFill>
              </a:ln>
              <a:effectLst/>
            </c:spPr>
          </c:marker>
          <c:errBars>
            <c:errDir val="y"/>
            <c:errBarType val="both"/>
            <c:errValType val="fixedVal"/>
            <c:noEndCap val="0"/>
            <c:val val="0.4"/>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Sheet1!$C$2:$C$3</c:f>
              <c:numCache>
                <c:formatCode>General</c:formatCode>
                <c:ptCount val="2"/>
                <c:pt idx="0">
                  <c:v>3.89</c:v>
                </c:pt>
                <c:pt idx="1">
                  <c:v>3.38</c:v>
                </c:pt>
              </c:numCache>
            </c:numRef>
          </c:val>
          <c:smooth val="0"/>
          <c:extLst>
            <c:ext xmlns:c16="http://schemas.microsoft.com/office/drawing/2014/chart" uri="{C3380CC4-5D6E-409C-BE32-E72D297353CC}">
              <c16:uniqueId val="{00000001-39A4-F24D-A30E-EA0A8403246D}"/>
            </c:ext>
          </c:extLst>
        </c:ser>
        <c:dLbls>
          <c:showLegendKey val="0"/>
          <c:showVal val="0"/>
          <c:showCatName val="0"/>
          <c:showSerName val="0"/>
          <c:showPercent val="0"/>
          <c:showBubbleSize val="0"/>
        </c:dLbls>
        <c:marker val="1"/>
        <c:smooth val="0"/>
        <c:axId val="1001687903"/>
        <c:axId val="1001689535"/>
      </c:lineChart>
      <c:catAx>
        <c:axId val="100168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9535"/>
        <c:crosses val="autoZero"/>
        <c:auto val="1"/>
        <c:lblAlgn val="ctr"/>
        <c:lblOffset val="100"/>
        <c:noMultiLvlLbl val="0"/>
      </c:catAx>
      <c:valAx>
        <c:axId val="1001689535"/>
        <c:scaling>
          <c:orientation val="minMax"/>
          <c:max val="7"/>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7903"/>
        <c:crosses val="autoZero"/>
        <c:crossBetween val="between"/>
        <c:majorUnit val="2"/>
      </c:valAx>
      <c:spPr>
        <a:noFill/>
        <a:ln>
          <a:noFill/>
        </a:ln>
        <a:effectLst/>
      </c:spPr>
    </c:plotArea>
    <c:legend>
      <c:legendPos val="r"/>
      <c:legendEntry>
        <c:idx val="0"/>
        <c:txPr>
          <a:bodyPr rot="0" spcFirstLastPara="1" vertOverflow="ellipsis" vert="horz" wrap="square" anchor="ctr" anchorCtr="1"/>
          <a:lstStyle/>
          <a:p>
            <a:pPr>
              <a:defRPr sz="1600" b="1"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legendEntry>
      <c:layout>
        <c:manualLayout>
          <c:xMode val="edge"/>
          <c:yMode val="edge"/>
          <c:x val="0.69694990246097721"/>
          <c:y val="0.26817020500030414"/>
          <c:w val="0.28374523939521007"/>
          <c:h val="0.2724487933746404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r>
              <a:rPr lang="en-GB" sz="1600" b="0" i="0" dirty="0">
                <a:latin typeface="Helvetica Neue Light" panose="02000403000000020004" pitchFamily="2" charset="0"/>
                <a:ea typeface="Helvetica Neue Light" panose="02000403000000020004" pitchFamily="2" charset="0"/>
              </a:rPr>
              <a:t>Warmth</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title>
    <c:autoTitleDeleted val="0"/>
    <c:plotArea>
      <c:layout>
        <c:manualLayout>
          <c:layoutTarget val="inner"/>
          <c:xMode val="edge"/>
          <c:yMode val="edge"/>
          <c:x val="8.8215551852711419E-2"/>
          <c:y val="0.20927697263739309"/>
          <c:w val="0.81177059722490519"/>
          <c:h val="0.59939464566436462"/>
        </c:manualLayout>
      </c:layout>
      <c:lineChart>
        <c:grouping val="standard"/>
        <c:varyColors val="0"/>
        <c:ser>
          <c:idx val="0"/>
          <c:order val="0"/>
          <c:tx>
            <c:strRef>
              <c:f>Sheet1!$B$1</c:f>
              <c:strCache>
                <c:ptCount val="1"/>
                <c:pt idx="0">
                  <c:v>Prosocial</c:v>
                </c:pt>
              </c:strCache>
            </c:strRef>
          </c:tx>
          <c:spPr>
            <a:ln w="28575" cap="rnd">
              <a:solidFill>
                <a:srgbClr val="5DCEFF"/>
              </a:solidFill>
              <a:round/>
            </a:ln>
            <a:effectLst/>
          </c:spPr>
          <c:marker>
            <c:symbol val="circle"/>
            <c:size val="5"/>
            <c:spPr>
              <a:solidFill>
                <a:srgbClr val="5DCEFF"/>
              </a:solidFill>
              <a:ln w="9525">
                <a:solidFill>
                  <a:srgbClr val="5DCEFF"/>
                </a:solidFill>
              </a:ln>
              <a:effectLst/>
            </c:spPr>
          </c:marker>
          <c:dPt>
            <c:idx val="1"/>
            <c:marker>
              <c:symbol val="circle"/>
              <c:size val="5"/>
              <c:spPr>
                <a:solidFill>
                  <a:srgbClr val="5DCEFF"/>
                </a:solidFill>
                <a:ln w="9525">
                  <a:solidFill>
                    <a:srgbClr val="5DCEFF"/>
                  </a:solidFill>
                </a:ln>
                <a:effectLst/>
              </c:spPr>
            </c:marker>
            <c:bubble3D val="0"/>
            <c:extLst>
              <c:ext xmlns:c16="http://schemas.microsoft.com/office/drawing/2014/chart" uri="{C3380CC4-5D6E-409C-BE32-E72D297353CC}">
                <c16:uniqueId val="{00000000-FEF6-0C40-9E0F-CC2BCE690794}"/>
              </c:ext>
            </c:extLst>
          </c:dPt>
          <c:errBars>
            <c:errDir val="y"/>
            <c:errBarType val="both"/>
            <c:errValType val="fixedVal"/>
            <c:noEndCap val="0"/>
            <c:val val="0.25"/>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Sheet1!$B$2:$B$3</c:f>
              <c:numCache>
                <c:formatCode>General</c:formatCode>
                <c:ptCount val="2"/>
                <c:pt idx="0">
                  <c:v>4.16</c:v>
                </c:pt>
                <c:pt idx="1">
                  <c:v>4.7</c:v>
                </c:pt>
              </c:numCache>
            </c:numRef>
          </c:val>
          <c:smooth val="0"/>
          <c:extLst>
            <c:ext xmlns:c16="http://schemas.microsoft.com/office/drawing/2014/chart" uri="{C3380CC4-5D6E-409C-BE32-E72D297353CC}">
              <c16:uniqueId val="{00000001-FEF6-0C40-9E0F-CC2BCE690794}"/>
            </c:ext>
          </c:extLst>
        </c:ser>
        <c:ser>
          <c:idx val="1"/>
          <c:order val="1"/>
          <c:tx>
            <c:strRef>
              <c:f>Sheet1!$C$1</c:f>
              <c:strCache>
                <c:ptCount val="1"/>
                <c:pt idx="0">
                  <c:v>Selfish</c:v>
                </c:pt>
              </c:strCache>
            </c:strRef>
          </c:tx>
          <c:spPr>
            <a:ln w="28575" cap="rnd">
              <a:solidFill>
                <a:srgbClr val="FF626C"/>
              </a:solidFill>
              <a:round/>
            </a:ln>
            <a:effectLst/>
          </c:spPr>
          <c:marker>
            <c:symbol val="circle"/>
            <c:size val="5"/>
            <c:spPr>
              <a:solidFill>
                <a:srgbClr val="FF626C"/>
              </a:solidFill>
              <a:ln w="9525">
                <a:solidFill>
                  <a:srgbClr val="FF626C"/>
                </a:solidFill>
              </a:ln>
              <a:effectLst/>
            </c:spPr>
          </c:marker>
          <c:errBars>
            <c:errDir val="y"/>
            <c:errBarType val="both"/>
            <c:errValType val="fixedVal"/>
            <c:noEndCap val="0"/>
            <c:val val="0.35000000000000003"/>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Sheet1!$C$2:$C$3</c:f>
              <c:numCache>
                <c:formatCode>General</c:formatCode>
                <c:ptCount val="2"/>
                <c:pt idx="0">
                  <c:v>3.22</c:v>
                </c:pt>
                <c:pt idx="1">
                  <c:v>3.17</c:v>
                </c:pt>
              </c:numCache>
            </c:numRef>
          </c:val>
          <c:smooth val="0"/>
          <c:extLst>
            <c:ext xmlns:c16="http://schemas.microsoft.com/office/drawing/2014/chart" uri="{C3380CC4-5D6E-409C-BE32-E72D297353CC}">
              <c16:uniqueId val="{00000002-FEF6-0C40-9E0F-CC2BCE690794}"/>
            </c:ext>
          </c:extLst>
        </c:ser>
        <c:dLbls>
          <c:showLegendKey val="0"/>
          <c:showVal val="0"/>
          <c:showCatName val="0"/>
          <c:showSerName val="0"/>
          <c:showPercent val="0"/>
          <c:showBubbleSize val="0"/>
        </c:dLbls>
        <c:marker val="1"/>
        <c:smooth val="0"/>
        <c:axId val="1001687903"/>
        <c:axId val="1001689535"/>
      </c:lineChart>
      <c:catAx>
        <c:axId val="100168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9535"/>
        <c:crosses val="autoZero"/>
        <c:auto val="1"/>
        <c:lblAlgn val="ctr"/>
        <c:lblOffset val="100"/>
        <c:noMultiLvlLbl val="0"/>
      </c:catAx>
      <c:valAx>
        <c:axId val="1001689535"/>
        <c:scaling>
          <c:orientation val="minMax"/>
          <c:max val="7"/>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7903"/>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r>
              <a:rPr lang="en-GB" sz="1600" b="0" i="0" dirty="0">
                <a:latin typeface="Helvetica Neue Light" panose="02000403000000020004" pitchFamily="2" charset="0"/>
                <a:ea typeface="Helvetica Neue Light" panose="02000403000000020004" pitchFamily="2" charset="0"/>
              </a:rPr>
              <a:t>Competence</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title>
    <c:autoTitleDeleted val="0"/>
    <c:plotArea>
      <c:layout>
        <c:manualLayout>
          <c:layoutTarget val="inner"/>
          <c:xMode val="edge"/>
          <c:yMode val="edge"/>
          <c:x val="6.834720542582727E-2"/>
          <c:y val="0.20427467781321423"/>
          <c:w val="0.65216046635180802"/>
          <c:h val="0.6116247946955411"/>
        </c:manualLayout>
      </c:layout>
      <c:lineChart>
        <c:grouping val="standard"/>
        <c:varyColors val="0"/>
        <c:ser>
          <c:idx val="0"/>
          <c:order val="0"/>
          <c:tx>
            <c:strRef>
              <c:f>Sheet1!$B$1</c:f>
              <c:strCache>
                <c:ptCount val="1"/>
                <c:pt idx="0">
                  <c:v>Prosocial</c:v>
                </c:pt>
              </c:strCache>
            </c:strRef>
          </c:tx>
          <c:spPr>
            <a:ln w="28575" cap="rnd">
              <a:solidFill>
                <a:srgbClr val="5DCEFF"/>
              </a:solidFill>
              <a:round/>
            </a:ln>
            <a:effectLst/>
          </c:spPr>
          <c:marker>
            <c:symbol val="circle"/>
            <c:size val="5"/>
            <c:spPr>
              <a:solidFill>
                <a:srgbClr val="5DCEFF"/>
              </a:solidFill>
              <a:ln w="9525">
                <a:solidFill>
                  <a:srgbClr val="5DCEFF"/>
                </a:solidFill>
              </a:ln>
              <a:effectLst/>
            </c:spPr>
          </c:marker>
          <c:errBars>
            <c:errDir val="y"/>
            <c:errBarType val="both"/>
            <c:errValType val="fixedVal"/>
            <c:noEndCap val="0"/>
            <c:val val="0.26"/>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Sheet1!$B$2:$B$3</c:f>
              <c:numCache>
                <c:formatCode>General</c:formatCode>
                <c:ptCount val="2"/>
                <c:pt idx="0">
                  <c:v>4.79</c:v>
                </c:pt>
                <c:pt idx="1">
                  <c:v>6.28</c:v>
                </c:pt>
              </c:numCache>
            </c:numRef>
          </c:val>
          <c:smooth val="0"/>
          <c:extLst>
            <c:ext xmlns:c16="http://schemas.microsoft.com/office/drawing/2014/chart" uri="{C3380CC4-5D6E-409C-BE32-E72D297353CC}">
              <c16:uniqueId val="{00000000-C6D6-0541-AE11-3052490EA228}"/>
            </c:ext>
          </c:extLst>
        </c:ser>
        <c:ser>
          <c:idx val="1"/>
          <c:order val="1"/>
          <c:tx>
            <c:strRef>
              <c:f>Sheet1!$C$1</c:f>
              <c:strCache>
                <c:ptCount val="1"/>
                <c:pt idx="0">
                  <c:v>Selfish</c:v>
                </c:pt>
              </c:strCache>
            </c:strRef>
          </c:tx>
          <c:spPr>
            <a:ln w="28575" cap="rnd">
              <a:solidFill>
                <a:srgbClr val="FF626C"/>
              </a:solidFill>
              <a:round/>
            </a:ln>
            <a:effectLst/>
          </c:spPr>
          <c:marker>
            <c:symbol val="circle"/>
            <c:size val="5"/>
            <c:spPr>
              <a:solidFill>
                <a:srgbClr val="FF626C"/>
              </a:solidFill>
              <a:ln w="9525">
                <a:solidFill>
                  <a:srgbClr val="FF626C"/>
                </a:solidFill>
              </a:ln>
              <a:effectLst/>
            </c:spPr>
          </c:marker>
          <c:errBars>
            <c:errDir val="y"/>
            <c:errBarType val="both"/>
            <c:errValType val="fixedVal"/>
            <c:noEndCap val="0"/>
            <c:val val="0.4"/>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Sheet1!$C$2:$C$3</c:f>
              <c:numCache>
                <c:formatCode>General</c:formatCode>
                <c:ptCount val="2"/>
                <c:pt idx="0">
                  <c:v>3.89</c:v>
                </c:pt>
                <c:pt idx="1">
                  <c:v>3.38</c:v>
                </c:pt>
              </c:numCache>
            </c:numRef>
          </c:val>
          <c:smooth val="0"/>
          <c:extLst>
            <c:ext xmlns:c16="http://schemas.microsoft.com/office/drawing/2014/chart" uri="{C3380CC4-5D6E-409C-BE32-E72D297353CC}">
              <c16:uniqueId val="{00000001-C6D6-0541-AE11-3052490EA228}"/>
            </c:ext>
          </c:extLst>
        </c:ser>
        <c:dLbls>
          <c:showLegendKey val="0"/>
          <c:showVal val="0"/>
          <c:showCatName val="0"/>
          <c:showSerName val="0"/>
          <c:showPercent val="0"/>
          <c:showBubbleSize val="0"/>
        </c:dLbls>
        <c:marker val="1"/>
        <c:smooth val="0"/>
        <c:axId val="1001687903"/>
        <c:axId val="1001689535"/>
      </c:lineChart>
      <c:catAx>
        <c:axId val="100168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9535"/>
        <c:crosses val="autoZero"/>
        <c:auto val="1"/>
        <c:lblAlgn val="ctr"/>
        <c:lblOffset val="100"/>
        <c:noMultiLvlLbl val="0"/>
      </c:catAx>
      <c:valAx>
        <c:axId val="1001689535"/>
        <c:scaling>
          <c:orientation val="minMax"/>
          <c:max val="7"/>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7903"/>
        <c:crosses val="autoZero"/>
        <c:crossBetween val="between"/>
        <c:majorUnit val="2"/>
      </c:valAx>
      <c:spPr>
        <a:noFill/>
        <a:ln>
          <a:noFill/>
        </a:ln>
        <a:effectLst/>
      </c:spPr>
    </c:plotArea>
    <c:legend>
      <c:legendPos val="r"/>
      <c:legendEntry>
        <c:idx val="1"/>
        <c:txPr>
          <a:bodyPr rot="0" spcFirstLastPara="1" vertOverflow="ellipsis" vert="horz" wrap="square" anchor="ctr" anchorCtr="1"/>
          <a:lstStyle/>
          <a:p>
            <a:pPr>
              <a:defRPr sz="1600" b="1"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legendEntry>
      <c:layout>
        <c:manualLayout>
          <c:xMode val="edge"/>
          <c:yMode val="edge"/>
          <c:x val="0.69694990246097721"/>
          <c:y val="0.26817020500030414"/>
          <c:w val="0.28374523939521007"/>
          <c:h val="0.2724487933746404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r>
              <a:rPr lang="en-GB" sz="1600" b="0" i="0" dirty="0">
                <a:latin typeface="Helvetica Neue Light" panose="02000403000000020004" pitchFamily="2" charset="0"/>
                <a:ea typeface="Helvetica Neue Light" panose="02000403000000020004" pitchFamily="2" charset="0"/>
              </a:rPr>
              <a:t>Warmth</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title>
    <c:autoTitleDeleted val="0"/>
    <c:plotArea>
      <c:layout>
        <c:manualLayout>
          <c:layoutTarget val="inner"/>
          <c:xMode val="edge"/>
          <c:yMode val="edge"/>
          <c:x val="8.8215551852711419E-2"/>
          <c:y val="0.20927697263739309"/>
          <c:w val="0.81177059722490519"/>
          <c:h val="0.59939464566436462"/>
        </c:manualLayout>
      </c:layout>
      <c:lineChart>
        <c:grouping val="standard"/>
        <c:varyColors val="0"/>
        <c:ser>
          <c:idx val="0"/>
          <c:order val="0"/>
          <c:tx>
            <c:strRef>
              <c:f>Sheet1!$B$1</c:f>
              <c:strCache>
                <c:ptCount val="1"/>
                <c:pt idx="0">
                  <c:v>Prosocial</c:v>
                </c:pt>
              </c:strCache>
            </c:strRef>
          </c:tx>
          <c:spPr>
            <a:ln w="28575" cap="rnd">
              <a:solidFill>
                <a:srgbClr val="5DCEFF"/>
              </a:solidFill>
              <a:round/>
            </a:ln>
            <a:effectLst/>
          </c:spPr>
          <c:marker>
            <c:symbol val="circle"/>
            <c:size val="5"/>
            <c:spPr>
              <a:solidFill>
                <a:srgbClr val="5DCEFF"/>
              </a:solidFill>
              <a:ln w="9525">
                <a:solidFill>
                  <a:srgbClr val="5DCEFF"/>
                </a:solidFill>
              </a:ln>
              <a:effectLst/>
            </c:spPr>
          </c:marker>
          <c:dPt>
            <c:idx val="1"/>
            <c:marker>
              <c:symbol val="circle"/>
              <c:size val="5"/>
              <c:spPr>
                <a:solidFill>
                  <a:srgbClr val="5DCEFF"/>
                </a:solidFill>
                <a:ln w="9525">
                  <a:solidFill>
                    <a:srgbClr val="5DCEFF"/>
                  </a:solidFill>
                </a:ln>
                <a:effectLst/>
              </c:spPr>
            </c:marker>
            <c:bubble3D val="0"/>
            <c:extLst>
              <c:ext xmlns:c16="http://schemas.microsoft.com/office/drawing/2014/chart" uri="{C3380CC4-5D6E-409C-BE32-E72D297353CC}">
                <c16:uniqueId val="{00000000-A88C-B447-BBF7-910D3CEA0431}"/>
              </c:ext>
            </c:extLst>
          </c:dPt>
          <c:errBars>
            <c:errDir val="y"/>
            <c:errBarType val="both"/>
            <c:errValType val="fixedVal"/>
            <c:noEndCap val="0"/>
            <c:val val="0.25"/>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Sheet1!$B$2:$B$3</c:f>
              <c:numCache>
                <c:formatCode>General</c:formatCode>
                <c:ptCount val="2"/>
                <c:pt idx="0">
                  <c:v>4.16</c:v>
                </c:pt>
                <c:pt idx="1">
                  <c:v>4.7</c:v>
                </c:pt>
              </c:numCache>
            </c:numRef>
          </c:val>
          <c:smooth val="0"/>
          <c:extLst>
            <c:ext xmlns:c16="http://schemas.microsoft.com/office/drawing/2014/chart" uri="{C3380CC4-5D6E-409C-BE32-E72D297353CC}">
              <c16:uniqueId val="{00000001-A88C-B447-BBF7-910D3CEA0431}"/>
            </c:ext>
          </c:extLst>
        </c:ser>
        <c:ser>
          <c:idx val="1"/>
          <c:order val="1"/>
          <c:tx>
            <c:strRef>
              <c:f>Sheet1!$C$1</c:f>
              <c:strCache>
                <c:ptCount val="1"/>
                <c:pt idx="0">
                  <c:v>Selfish</c:v>
                </c:pt>
              </c:strCache>
            </c:strRef>
          </c:tx>
          <c:spPr>
            <a:ln w="28575" cap="rnd">
              <a:solidFill>
                <a:srgbClr val="FF626C"/>
              </a:solidFill>
              <a:round/>
            </a:ln>
            <a:effectLst/>
          </c:spPr>
          <c:marker>
            <c:symbol val="circle"/>
            <c:size val="5"/>
            <c:spPr>
              <a:solidFill>
                <a:srgbClr val="FF626C"/>
              </a:solidFill>
              <a:ln w="9525">
                <a:solidFill>
                  <a:srgbClr val="FF626C"/>
                </a:solidFill>
              </a:ln>
              <a:effectLst/>
            </c:spPr>
          </c:marker>
          <c:errBars>
            <c:errDir val="y"/>
            <c:errBarType val="both"/>
            <c:errValType val="fixedVal"/>
            <c:noEndCap val="0"/>
            <c:val val="0.35000000000000003"/>
            <c:spPr>
              <a:noFill/>
              <a:ln w="9525" cap="flat" cmpd="sng" algn="ctr">
                <a:solidFill>
                  <a:schemeClr val="tx1">
                    <a:lumMod val="65000"/>
                    <a:lumOff val="35000"/>
                  </a:schemeClr>
                </a:solidFill>
                <a:round/>
              </a:ln>
              <a:effectLst/>
            </c:spPr>
          </c:errBars>
          <c:cat>
            <c:strRef>
              <c:f>Sheet1!$A$2:$A$3</c:f>
              <c:strCache>
                <c:ptCount val="2"/>
                <c:pt idx="0">
                  <c:v>Embodied</c:v>
                </c:pt>
                <c:pt idx="1">
                  <c:v>Disembodied</c:v>
                </c:pt>
              </c:strCache>
            </c:strRef>
          </c:cat>
          <c:val>
            <c:numRef>
              <c:f>Sheet1!$C$2:$C$3</c:f>
              <c:numCache>
                <c:formatCode>General</c:formatCode>
                <c:ptCount val="2"/>
                <c:pt idx="0">
                  <c:v>3.22</c:v>
                </c:pt>
                <c:pt idx="1">
                  <c:v>3.17</c:v>
                </c:pt>
              </c:numCache>
            </c:numRef>
          </c:val>
          <c:smooth val="0"/>
          <c:extLst>
            <c:ext xmlns:c16="http://schemas.microsoft.com/office/drawing/2014/chart" uri="{C3380CC4-5D6E-409C-BE32-E72D297353CC}">
              <c16:uniqueId val="{00000002-A88C-B447-BBF7-910D3CEA0431}"/>
            </c:ext>
          </c:extLst>
        </c:ser>
        <c:dLbls>
          <c:showLegendKey val="0"/>
          <c:showVal val="0"/>
          <c:showCatName val="0"/>
          <c:showSerName val="0"/>
          <c:showPercent val="0"/>
          <c:showBubbleSize val="0"/>
        </c:dLbls>
        <c:marker val="1"/>
        <c:smooth val="0"/>
        <c:axId val="1001687903"/>
        <c:axId val="1001689535"/>
      </c:lineChart>
      <c:catAx>
        <c:axId val="100168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9535"/>
        <c:crosses val="autoZero"/>
        <c:auto val="1"/>
        <c:lblAlgn val="ctr"/>
        <c:lblOffset val="100"/>
        <c:noMultiLvlLbl val="0"/>
      </c:catAx>
      <c:valAx>
        <c:axId val="1001689535"/>
        <c:scaling>
          <c:orientation val="minMax"/>
          <c:max val="7"/>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Light" panose="02000403000000020004" pitchFamily="2" charset="0"/>
                <a:ea typeface="Helvetica Neue Light" panose="02000403000000020004" pitchFamily="2" charset="0"/>
                <a:cs typeface="+mn-cs"/>
              </a:defRPr>
            </a:pPr>
            <a:endParaRPr lang="en-PT"/>
          </a:p>
        </c:txPr>
        <c:crossAx val="1001687903"/>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This video summarises the paper called: The dark side of embodiment - teaming up with robots versus disembodied agents. </a:t>
            </a:r>
            <a:endParaRPr sz="2000" dirty="0"/>
          </a:p>
        </p:txBody>
      </p:sp>
    </p:spTree>
    <p:extLst>
      <p:ext uri="{BB962C8B-B14F-4D97-AF65-F5344CB8AC3E}">
        <p14:creationId xmlns:p14="http://schemas.microsoft.com/office/powerpoint/2010/main" val="981997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1dd306333_2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1dd306333_2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The second independent variable was the </a:t>
            </a:r>
            <a:r>
              <a:rPr lang="en-GB" sz="2000" i="1" dirty="0"/>
              <a:t>strategy</a:t>
            </a:r>
            <a:r>
              <a:rPr lang="en-GB" sz="2000" dirty="0"/>
              <a:t> of the agents to play the cooperative game in a within-subjects design. One agent was selfish and always opted</a:t>
            </a:r>
            <a:r>
              <a:rPr lang="en-GB" sz="2000" i="1" dirty="0"/>
              <a:t> to defect</a:t>
            </a:r>
            <a:r>
              <a:rPr lang="en-GB" sz="2000" dirty="0"/>
              <a:t>, while the other agent had a prosocial strategy and always opted </a:t>
            </a:r>
            <a:r>
              <a:rPr lang="en-GB" sz="2000" i="1" dirty="0"/>
              <a:t>to cooperate</a:t>
            </a:r>
            <a:r>
              <a:rPr lang="en-GB" sz="2000" dirty="0"/>
              <a:t>.</a:t>
            </a:r>
          </a:p>
        </p:txBody>
      </p:sp>
    </p:spTree>
    <p:extLst>
      <p:ext uri="{BB962C8B-B14F-4D97-AF65-F5344CB8AC3E}">
        <p14:creationId xmlns:p14="http://schemas.microsoft.com/office/powerpoint/2010/main" val="4196242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1dd306333_2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1dd306333_2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Our third independent variable was the </a:t>
            </a:r>
            <a:r>
              <a:rPr lang="en-GB" sz="2000" i="1" dirty="0"/>
              <a:t>outcome</a:t>
            </a:r>
            <a:r>
              <a:rPr lang="en-GB" sz="2000" dirty="0"/>
              <a:t> of game, which we decided to control based on previous findings.</a:t>
            </a:r>
            <a:endParaRPr sz="2000" dirty="0"/>
          </a:p>
        </p:txBody>
      </p:sp>
    </p:spTree>
    <p:extLst>
      <p:ext uri="{BB962C8B-B14F-4D97-AF65-F5344CB8AC3E}">
        <p14:creationId xmlns:p14="http://schemas.microsoft.com/office/powerpoint/2010/main" val="3063887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1dd306333_2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1dd306333_2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One of our hypotheses is related to </a:t>
            </a:r>
            <a:r>
              <a:rPr lang="en-GB" sz="2000" i="1" dirty="0"/>
              <a:t>cooperation</a:t>
            </a:r>
            <a:r>
              <a:rPr lang="en-GB" sz="2000" dirty="0"/>
              <a:t>. We predicted that participants themselves will be more prosocial when teaming up with robots compared to disembodied agents, as previous findings report more compliance with social norms around robots.</a:t>
            </a:r>
            <a:endParaRPr sz="20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1dd306333_2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1dd306333_2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Because human disposition to cooperate is closely related to several interpersonal aspects, such as trust, we have also hypothesised that participants would perceive the team more positively when the teammates were embodied.</a:t>
            </a:r>
            <a:endParaRPr sz="20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1dd306333_2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1dd306333_2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Finally, because </a:t>
            </a:r>
            <a:r>
              <a:rPr lang="en-GB" sz="2000" i="1" dirty="0">
                <a:solidFill>
                  <a:schemeClr val="dk1"/>
                </a:solidFill>
              </a:rPr>
              <a:t>to cooperate</a:t>
            </a:r>
            <a:r>
              <a:rPr lang="en-GB" sz="2000" dirty="0">
                <a:solidFill>
                  <a:schemeClr val="dk1"/>
                </a:solidFill>
              </a:rPr>
              <a:t> can be seen as the moral norm in this social dilemma, w</a:t>
            </a:r>
            <a:r>
              <a:rPr lang="en-GB" sz="2000" dirty="0"/>
              <a:t>e expected that participants would perceive the prosocial agent more positively when it was embodied. Respectively, the selfish agent would be perceived more negatively.</a:t>
            </a:r>
            <a:endParaRPr sz="20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0bb4ad37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0bb4ad37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The sample that we collected had a total of 111 participants with a mean age of 36 years old, from which 70 people belonged to the embodied condition and 41 to the disembodied condition.</a:t>
            </a:r>
            <a:endParaRPr sz="20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0bb4ad37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0bb4ad37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We found no significant differences in the cooperation rate of participants that teamed up with robots, compared to participants that teamed up with disembodied agents.</a:t>
            </a:r>
            <a:endParaRPr sz="20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0bb4ad37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0bb4ad37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Regarding the perception of the team, participants perceived higher group identification when collaborating with the embodied agents compared to disembodied, but no similar effect was found on group trust.</a:t>
            </a:r>
            <a:endParaRPr sz="2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0bb4ad37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80bb4ad37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Regarding the perceptions of the agents, we found two significant interaction effects in both the perceive warmth and perceived competence.</a:t>
            </a:r>
            <a:endParaRPr sz="2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8ff3461c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8ff3461c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In post-hoc analyses, we compared how people perceived the prosocial agent between embodiment conditions. Participants attributed both less warmth and less competence when it was embodied compared to when it was disembodied.</a:t>
            </a:r>
            <a:endParaRPr sz="20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1dd306333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1dd306333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Pts val="1100"/>
              <a:buFont typeface="Arial"/>
              <a:buNone/>
              <a:tabLst/>
              <a:defRPr/>
            </a:pPr>
            <a:r>
              <a:rPr lang="en-GB" sz="2000" dirty="0">
                <a:solidFill>
                  <a:schemeClr val="dk1"/>
                </a:solidFill>
              </a:rPr>
              <a:t>Over the past two decades, researchers have been looking at how the embodiment of interactive social agents affects the way humans perceive them, and its impact on the interaction itself. However</a:t>
            </a:r>
            <a:r>
              <a:rPr lang="en-GB" sz="2000" dirty="0"/>
              <a:t>, to our best knowledge, none of them explores it in group interactions.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8ff3461c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8ff3461c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For the selfish agent, we did not find a significant difference on the attribution of warmth between the two conditions of embodiment.</a:t>
            </a:r>
            <a:endParaRPr sz="20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8ff3461c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8ff3461c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However, people perceived the selfish agent as significantly more competent when it was embodied compared to when it was disembodied.</a:t>
            </a:r>
            <a:endParaRPr sz="20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0bb4ad37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0bb4ad37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Wrapping up the most important results, by looking at the cooperation of the participants and their perceptions of the team, it seems the embodiment of robots  had an important role on the sense of identity with the team. </a:t>
            </a:r>
            <a:endParaRPr sz="20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0bb4ad37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0bb4ad37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However, it was not be not enough to inhibit selfish behaviours by the participants.</a:t>
            </a:r>
            <a:endParaRPr sz="2000" dirty="0"/>
          </a:p>
        </p:txBody>
      </p:sp>
    </p:spTree>
    <p:extLst>
      <p:ext uri="{BB962C8B-B14F-4D97-AF65-F5344CB8AC3E}">
        <p14:creationId xmlns:p14="http://schemas.microsoft.com/office/powerpoint/2010/main" val="4047987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8ff3461c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8ff3461c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We speculate that participants’ degree of cooperation might be related to subjective measure of group trust. Also, the presence of an unconditional defector might per se constrain cooperation. </a:t>
            </a:r>
            <a:endParaRPr sz="20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8ff3461c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8ff3461c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Regarding the perception of the teammates, we found opposite results to what we were expecting. It seems the presence of an embodiment reduced, rather than increased, the gap between the perceptions of the selfish and the prosocial teammates.</a:t>
            </a:r>
            <a:endParaRPr sz="2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8ff3461c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8ff3461c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We speculate that  presence  of  an  embodiment  introduced other factors into the evaluation of the agents, beyond their objective strategy during the task.</a:t>
            </a:r>
            <a:endParaRPr sz="20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8ff3461c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8ff3461c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dk1"/>
                </a:solidFill>
              </a:rPr>
              <a:t>As a result, if embodied affordances are able to mask selfish behaviours, we consider that a dark side of the embodiment may emerge.</a:t>
            </a:r>
            <a:endParaRPr sz="20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dirty="0"/>
          </a:p>
        </p:txBody>
      </p:sp>
    </p:spTree>
    <p:extLst>
      <p:ext uri="{BB962C8B-B14F-4D97-AF65-F5344CB8AC3E}">
        <p14:creationId xmlns:p14="http://schemas.microsoft.com/office/powerpoint/2010/main" val="3887486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1dd306333_2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1dd306333_2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0bb4ad375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0bb4ad37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GB" sz="2000" dirty="0">
                <a:solidFill>
                  <a:schemeClr val="dk1"/>
                </a:solidFill>
              </a:rPr>
              <a:t>Our paper precisely addresses this issue by exploring the impact of embodied affordances of socially interactive teammates in a cooperative task.</a:t>
            </a:r>
            <a:endParaRPr sz="20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81dd30633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81dd30633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Social agents can certainly </a:t>
            </a:r>
            <a:r>
              <a:rPr lang="en-GB" sz="2000" dirty="0">
                <a:solidFill>
                  <a:schemeClr val="dk1"/>
                </a:solidFill>
              </a:rPr>
              <a:t>be </a:t>
            </a:r>
            <a:r>
              <a:rPr lang="en-GB" sz="2000" dirty="0"/>
              <a:t>embodied in many different ways. But what exactly is the impact of their embodied affordances?</a:t>
            </a:r>
            <a:endParaRPr sz="20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81dd306333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81dd306333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And what are the features we use to create a mental model of an embodiment?! [play the sound]</a:t>
            </a:r>
            <a:endParaRPr sz="2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1dd306333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1dd306333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While reviewing the literature on the impact of embodiment</a:t>
            </a:r>
            <a:r>
              <a:rPr lang="en-GB" sz="1100" b="0" i="0" u="none" strike="noStrike" cap="none" dirty="0">
                <a:solidFill>
                  <a:srgbClr val="000000"/>
                </a:solidFill>
                <a:effectLst/>
                <a:latin typeface="Arial"/>
                <a:ea typeface="Arial"/>
                <a:cs typeface="Arial"/>
                <a:sym typeface="Arial"/>
              </a:rPr>
              <a:t> of interactive social agents</a:t>
            </a:r>
            <a:r>
              <a:rPr lang="en-GB" sz="2000" dirty="0"/>
              <a:t>, we noticed two issues.</a:t>
            </a:r>
            <a:endParaRPr sz="2000" dirty="0"/>
          </a:p>
        </p:txBody>
      </p:sp>
    </p:spTree>
    <p:extLst>
      <p:ext uri="{BB962C8B-B14F-4D97-AF65-F5344CB8AC3E}">
        <p14:creationId xmlns:p14="http://schemas.microsoft.com/office/powerpoint/2010/main" val="2642566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1dd306333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1dd306333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First, a few studies compare between robots and minimalist embodiments.</a:t>
            </a:r>
          </a:p>
        </p:txBody>
      </p:sp>
    </p:spTree>
    <p:extLst>
      <p:ext uri="{BB962C8B-B14F-4D97-AF65-F5344CB8AC3E}">
        <p14:creationId xmlns:p14="http://schemas.microsoft.com/office/powerpoint/2010/main" val="1193582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1dd306333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1dd306333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And second, to our best knowledge, none compares the impact of embodiment in group interactions and w</a:t>
            </a:r>
            <a:r>
              <a:rPr lang="en-GB" sz="2000" dirty="0">
                <a:solidFill>
                  <a:schemeClr val="dk1"/>
                </a:solidFill>
              </a:rPr>
              <a:t>hat should be the appearance of cooperative machines.</a:t>
            </a:r>
            <a:endParaRPr lang="en-GB" sz="2000" dirty="0"/>
          </a:p>
        </p:txBody>
      </p:sp>
    </p:spTree>
    <p:extLst>
      <p:ext uri="{BB962C8B-B14F-4D97-AF65-F5344CB8AC3E}">
        <p14:creationId xmlns:p14="http://schemas.microsoft.com/office/powerpoint/2010/main" val="2934813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0bb4ad37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0bb4ad37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solidFill>
                  <a:schemeClr val="dk1"/>
                </a:solidFill>
              </a:rPr>
              <a:t>Over the past two decades, researchers have tried to understand how the embodiment of interactive social agents affects the way humans perceive them, and the impact it has on the interaction itself. Overall there seems to be a positive impact of the physical embodiment...</a:t>
            </a:r>
            <a:endParaRPr sz="20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1dd306333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1dd30633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solidFill>
                  <a:schemeClr val="dk1"/>
                </a:solidFill>
              </a:rPr>
              <a:t>… nonetheless, there are also some papers reporting non-significant differences when comparing robots and their virtual counterparts. As a result, there are several particularities about the embodiment of a robot that still puzzle researchers. </a:t>
            </a:r>
            <a:endParaRPr sz="20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1dd306333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1dd306333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solidFill>
                  <a:schemeClr val="dk1"/>
                </a:solidFill>
              </a:rPr>
              <a:t>Are they a matter of being physically-embodied in the real world as opposed to being virtually-embodied? </a:t>
            </a:r>
            <a:endParaRPr sz="20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1dd306333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1dd306333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GB" sz="2000">
                <a:solidFill>
                  <a:schemeClr val="dk1"/>
                </a:solidFill>
              </a:rPr>
              <a:t>Are they a matter of the physical presence and proximity to the user?</a:t>
            </a:r>
            <a:endParaRPr sz="20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1dd306333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81dd306333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GB" sz="2000">
                <a:solidFill>
                  <a:schemeClr val="dk1"/>
                </a:solidFill>
              </a:rPr>
              <a:t> Or are they related to the degree of social presence, agency or realism of the agent?</a:t>
            </a:r>
            <a:endParaRPr sz="20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1dd306333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1dd306333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Pts val="1100"/>
              <a:buFont typeface="Arial"/>
              <a:buNone/>
              <a:tabLst/>
              <a:defRPr/>
            </a:pPr>
            <a:r>
              <a:rPr lang="pt-PT" sz="2000" dirty="0"/>
              <a:t>In particular, </a:t>
            </a:r>
            <a:r>
              <a:rPr lang="en-GB" sz="2000" dirty="0">
                <a:solidFill>
                  <a:schemeClr val="dk1"/>
                </a:solidFill>
              </a:rPr>
              <a:t>is human disposition to cooperate different between teaming up with robots and with disembodied agents?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81dd306333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81dd306333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1dd306333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1dd306333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rgbClr val="000000"/>
              </a:buClr>
              <a:buSzPts val="1100"/>
              <a:buFont typeface="Arial"/>
              <a:buNone/>
              <a:tabLst/>
              <a:defRPr/>
            </a:pPr>
            <a:r>
              <a:rPr lang="en-GB" sz="2000" dirty="0">
                <a:solidFill>
                  <a:schemeClr val="dk1"/>
                </a:solidFill>
              </a:rPr>
              <a:t>Also, how would people perceive artificial teammates that </a:t>
            </a:r>
            <a:r>
              <a:rPr lang="en-GB" sz="2000" b="1" u="sng" dirty="0">
                <a:solidFill>
                  <a:schemeClr val="dk1"/>
                </a:solidFill>
              </a:rPr>
              <a:t>do</a:t>
            </a:r>
            <a:r>
              <a:rPr lang="en-GB" sz="2000" b="1" dirty="0">
                <a:solidFill>
                  <a:schemeClr val="dk1"/>
                </a:solidFill>
              </a:rPr>
              <a:t> or </a:t>
            </a:r>
            <a:r>
              <a:rPr lang="en-GB" sz="2000" b="1" u="sng" dirty="0">
                <a:solidFill>
                  <a:schemeClr val="dk1"/>
                </a:solidFill>
              </a:rPr>
              <a:t>do not</a:t>
            </a:r>
            <a:r>
              <a:rPr lang="en-GB" sz="2000" u="sng" dirty="0">
                <a:solidFill>
                  <a:schemeClr val="dk1"/>
                </a:solidFill>
              </a:rPr>
              <a:t> </a:t>
            </a:r>
            <a:r>
              <a:rPr lang="en-GB" sz="2000" dirty="0">
                <a:solidFill>
                  <a:schemeClr val="dk1"/>
                </a:solidFill>
              </a:rPr>
              <a:t>cooperate with the team in favour of selfish actions? How will those perceptions be affected by their embodiment?</a:t>
            </a:r>
          </a:p>
        </p:txBody>
      </p:sp>
    </p:spTree>
    <p:extLst>
      <p:ext uri="{BB962C8B-B14F-4D97-AF65-F5344CB8AC3E}">
        <p14:creationId xmlns:p14="http://schemas.microsoft.com/office/powerpoint/2010/main" val="253486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0bb4ad37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0bb4ad37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To explore those questions, we used a game called “For the Record”, which is a N-player collaborative game. Although it has a musical metaphor, this game is a variant of a public goods.</a:t>
            </a:r>
            <a:endParaRPr sz="20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1dd306333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1dd306333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Basically, in every round, players individually face a dilemma between to cooperate and to defect. However, individual profits can only be achieved if a certain collective threshold, as a team, is reached.</a:t>
            </a:r>
            <a:endParaRPr sz="20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1dd306333_2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1dd306333_2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And so, we run a user study where a team of three players (1 human participant and 2 artificial agents) engaged in a session of 5 rounds of For the Record. We manipulated 3 independent variables.</a:t>
            </a:r>
          </a:p>
        </p:txBody>
      </p:sp>
    </p:spTree>
    <p:extLst>
      <p:ext uri="{BB962C8B-B14F-4D97-AF65-F5344CB8AC3E}">
        <p14:creationId xmlns:p14="http://schemas.microsoft.com/office/powerpoint/2010/main" val="3544679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1dd306333_2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1dd306333_2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First, the </a:t>
            </a:r>
            <a:r>
              <a:rPr lang="en-GB" sz="2000" i="1" dirty="0"/>
              <a:t>embodiment</a:t>
            </a:r>
            <a:r>
              <a:rPr lang="en-GB" sz="2000" dirty="0"/>
              <a:t> in a between-subjects design. Each participant either partnered with two robots or two disembodied agents.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A869-2955-874F-93A5-578F004133ED}"/>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PT"/>
          </a:p>
        </p:txBody>
      </p:sp>
      <p:sp>
        <p:nvSpPr>
          <p:cNvPr id="3" name="Subtitle 2">
            <a:extLst>
              <a:ext uri="{FF2B5EF4-FFF2-40B4-BE49-F238E27FC236}">
                <a16:creationId xmlns:a16="http://schemas.microsoft.com/office/drawing/2014/main" id="{7250ACB4-E504-F740-9F3D-D775EDF9B88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PT"/>
          </a:p>
        </p:txBody>
      </p:sp>
      <p:sp>
        <p:nvSpPr>
          <p:cNvPr id="4" name="Date Placeholder 3">
            <a:extLst>
              <a:ext uri="{FF2B5EF4-FFF2-40B4-BE49-F238E27FC236}">
                <a16:creationId xmlns:a16="http://schemas.microsoft.com/office/drawing/2014/main" id="{099B4CFC-95B5-4B42-BD97-9F75A49A913C}"/>
              </a:ext>
            </a:extLst>
          </p:cNvPr>
          <p:cNvSpPr>
            <a:spLocks noGrp="1"/>
          </p:cNvSpPr>
          <p:nvPr>
            <p:ph type="dt" sz="half" idx="10"/>
          </p:nvPr>
        </p:nvSpPr>
        <p:spPr/>
        <p:txBody>
          <a:bodyPr/>
          <a:lstStyle/>
          <a:p>
            <a:fld id="{B61BEF0D-F0BB-DE4B-95CE-6DB70DBA9567}" type="datetimeFigureOut">
              <a:rPr lang="en-US" smtClean="0"/>
              <a:pPr/>
              <a:t>7/17/20</a:t>
            </a:fld>
            <a:endParaRPr lang="en-US" dirty="0"/>
          </a:p>
        </p:txBody>
      </p:sp>
      <p:sp>
        <p:nvSpPr>
          <p:cNvPr id="5" name="Footer Placeholder 4">
            <a:extLst>
              <a:ext uri="{FF2B5EF4-FFF2-40B4-BE49-F238E27FC236}">
                <a16:creationId xmlns:a16="http://schemas.microsoft.com/office/drawing/2014/main" id="{D90070A0-756C-5747-9B74-E28A6A2503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E63312-89DD-6342-B1A5-44713A1294D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988806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3DBE-0C8D-E746-B4E6-D1CF227AB40F}"/>
              </a:ext>
            </a:extLst>
          </p:cNvPr>
          <p:cNvSpPr>
            <a:spLocks noGrp="1"/>
          </p:cNvSpPr>
          <p:nvPr>
            <p:ph type="title"/>
          </p:nvPr>
        </p:nvSpPr>
        <p:spPr/>
        <p:txBody>
          <a:bodyPr/>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3BEBAEB2-85E3-9145-AD94-AB717F2D164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0B4E023F-7D93-AA4C-92BD-28292E5B1CF0}"/>
              </a:ext>
            </a:extLst>
          </p:cNvPr>
          <p:cNvSpPr>
            <a:spLocks noGrp="1"/>
          </p:cNvSpPr>
          <p:nvPr>
            <p:ph type="dt" sz="half" idx="10"/>
          </p:nvPr>
        </p:nvSpPr>
        <p:spPr/>
        <p:txBody>
          <a:bodyPr/>
          <a:lstStyle/>
          <a:p>
            <a:fld id="{B61BEF0D-F0BB-DE4B-95CE-6DB70DBA9567}" type="datetimeFigureOut">
              <a:rPr lang="en-US" smtClean="0"/>
              <a:pPr/>
              <a:t>7/17/20</a:t>
            </a:fld>
            <a:endParaRPr lang="en-US" dirty="0"/>
          </a:p>
        </p:txBody>
      </p:sp>
      <p:sp>
        <p:nvSpPr>
          <p:cNvPr id="5" name="Footer Placeholder 4">
            <a:extLst>
              <a:ext uri="{FF2B5EF4-FFF2-40B4-BE49-F238E27FC236}">
                <a16:creationId xmlns:a16="http://schemas.microsoft.com/office/drawing/2014/main" id="{45DEF0DD-72CA-E14A-91A4-7BC3A21B5D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BD0630-05C0-BE40-8181-B996A554AA4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331561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2BE61A-830B-6845-BFE5-48B2AD838DEE}"/>
              </a:ext>
            </a:extLst>
          </p:cNvPr>
          <p:cNvSpPr>
            <a:spLocks noGrp="1"/>
          </p:cNvSpPr>
          <p:nvPr>
            <p:ph type="title" orient="vert"/>
          </p:nvPr>
        </p:nvSpPr>
        <p:spPr>
          <a:xfrm>
            <a:off x="6543675" y="273844"/>
            <a:ext cx="1971675" cy="4358879"/>
          </a:xfrm>
        </p:spPr>
        <p:txBody>
          <a:bodyPr vert="eaVert"/>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80AEAF2C-C20F-7E41-A7A0-88761289A41A}"/>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1944B2B0-2831-1A40-A121-7ED82441CA02}"/>
              </a:ext>
            </a:extLst>
          </p:cNvPr>
          <p:cNvSpPr>
            <a:spLocks noGrp="1"/>
          </p:cNvSpPr>
          <p:nvPr>
            <p:ph type="dt" sz="half" idx="10"/>
          </p:nvPr>
        </p:nvSpPr>
        <p:spPr/>
        <p:txBody>
          <a:bodyPr/>
          <a:lstStyle/>
          <a:p>
            <a:fld id="{B61BEF0D-F0BB-DE4B-95CE-6DB70DBA9567}" type="datetimeFigureOut">
              <a:rPr lang="en-US" smtClean="0"/>
              <a:pPr/>
              <a:t>7/17/20</a:t>
            </a:fld>
            <a:endParaRPr lang="en-US" dirty="0"/>
          </a:p>
        </p:txBody>
      </p:sp>
      <p:sp>
        <p:nvSpPr>
          <p:cNvPr id="5" name="Footer Placeholder 4">
            <a:extLst>
              <a:ext uri="{FF2B5EF4-FFF2-40B4-BE49-F238E27FC236}">
                <a16:creationId xmlns:a16="http://schemas.microsoft.com/office/drawing/2014/main" id="{F5340D40-65BC-1247-A314-2488312496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C6A07-5BC6-6849-ADD8-AF834B296DC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032832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662979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6E9E-B6F7-4D45-8FE6-F213DDF319C3}"/>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4FE2C07B-8471-4F4E-BC52-D7098FD2C2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6F4D741B-9EB6-2947-94F8-F509B9D76762}"/>
              </a:ext>
            </a:extLst>
          </p:cNvPr>
          <p:cNvSpPr>
            <a:spLocks noGrp="1"/>
          </p:cNvSpPr>
          <p:nvPr>
            <p:ph type="dt" sz="half" idx="10"/>
          </p:nvPr>
        </p:nvSpPr>
        <p:spPr/>
        <p:txBody>
          <a:bodyPr/>
          <a:lstStyle/>
          <a:p>
            <a:fld id="{B61BEF0D-F0BB-DE4B-95CE-6DB70DBA9567}" type="datetimeFigureOut">
              <a:rPr lang="en-US" smtClean="0"/>
              <a:pPr/>
              <a:t>7/17/20</a:t>
            </a:fld>
            <a:endParaRPr lang="en-US" dirty="0"/>
          </a:p>
        </p:txBody>
      </p:sp>
      <p:sp>
        <p:nvSpPr>
          <p:cNvPr id="5" name="Footer Placeholder 4">
            <a:extLst>
              <a:ext uri="{FF2B5EF4-FFF2-40B4-BE49-F238E27FC236}">
                <a16:creationId xmlns:a16="http://schemas.microsoft.com/office/drawing/2014/main" id="{5FA6500A-FAF8-2B49-A47F-93F6E5FB041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333C7A-3965-E542-AA84-BC7876B0FEE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2997544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DAAD-80B1-9048-9E41-E1E604EC3457}"/>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PT"/>
          </a:p>
        </p:txBody>
      </p:sp>
      <p:sp>
        <p:nvSpPr>
          <p:cNvPr id="3" name="Text Placeholder 2">
            <a:extLst>
              <a:ext uri="{FF2B5EF4-FFF2-40B4-BE49-F238E27FC236}">
                <a16:creationId xmlns:a16="http://schemas.microsoft.com/office/drawing/2014/main" id="{703094F5-7A45-044E-AB45-BEE14572F48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47FF38-149C-094D-951D-163771C40CDE}"/>
              </a:ext>
            </a:extLst>
          </p:cNvPr>
          <p:cNvSpPr>
            <a:spLocks noGrp="1"/>
          </p:cNvSpPr>
          <p:nvPr>
            <p:ph type="dt" sz="half" idx="10"/>
          </p:nvPr>
        </p:nvSpPr>
        <p:spPr/>
        <p:txBody>
          <a:bodyPr/>
          <a:lstStyle/>
          <a:p>
            <a:fld id="{B61BEF0D-F0BB-DE4B-95CE-6DB70DBA9567}" type="datetimeFigureOut">
              <a:rPr lang="en-US" smtClean="0"/>
              <a:pPr/>
              <a:t>7/17/20</a:t>
            </a:fld>
            <a:endParaRPr lang="en-US" dirty="0"/>
          </a:p>
        </p:txBody>
      </p:sp>
      <p:sp>
        <p:nvSpPr>
          <p:cNvPr id="5" name="Footer Placeholder 4">
            <a:extLst>
              <a:ext uri="{FF2B5EF4-FFF2-40B4-BE49-F238E27FC236}">
                <a16:creationId xmlns:a16="http://schemas.microsoft.com/office/drawing/2014/main" id="{40D0A71A-7DA3-1A4E-849F-4713588B90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67D2B3-9F53-BC40-AF1F-827C268850D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7650384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C9F42-5FE6-D540-B437-E5F2D3CFF279}"/>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04CC568D-024F-BE4B-AFA3-F8E297C06F5D}"/>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Content Placeholder 3">
            <a:extLst>
              <a:ext uri="{FF2B5EF4-FFF2-40B4-BE49-F238E27FC236}">
                <a16:creationId xmlns:a16="http://schemas.microsoft.com/office/drawing/2014/main" id="{1EB860ED-B719-A64E-A5E4-D8F34F648703}"/>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Date Placeholder 4">
            <a:extLst>
              <a:ext uri="{FF2B5EF4-FFF2-40B4-BE49-F238E27FC236}">
                <a16:creationId xmlns:a16="http://schemas.microsoft.com/office/drawing/2014/main" id="{84D6AF65-1C49-3447-8CED-9F5A4C8013F1}"/>
              </a:ext>
            </a:extLst>
          </p:cNvPr>
          <p:cNvSpPr>
            <a:spLocks noGrp="1"/>
          </p:cNvSpPr>
          <p:nvPr>
            <p:ph type="dt" sz="half" idx="10"/>
          </p:nvPr>
        </p:nvSpPr>
        <p:spPr/>
        <p:txBody>
          <a:bodyPr/>
          <a:lstStyle/>
          <a:p>
            <a:fld id="{B61BEF0D-F0BB-DE4B-95CE-6DB70DBA9567}" type="datetimeFigureOut">
              <a:rPr lang="en-US" smtClean="0"/>
              <a:pPr/>
              <a:t>7/17/20</a:t>
            </a:fld>
            <a:endParaRPr lang="en-US" dirty="0"/>
          </a:p>
        </p:txBody>
      </p:sp>
      <p:sp>
        <p:nvSpPr>
          <p:cNvPr id="6" name="Footer Placeholder 5">
            <a:extLst>
              <a:ext uri="{FF2B5EF4-FFF2-40B4-BE49-F238E27FC236}">
                <a16:creationId xmlns:a16="http://schemas.microsoft.com/office/drawing/2014/main" id="{5DF62071-2ECB-0840-A78C-C945C87CF19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6C301DD-8CF7-8F4E-908F-5F732C9C93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08309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B0B08-0EA7-0A45-BFD6-B44E19DD745D}"/>
              </a:ext>
            </a:extLst>
          </p:cNvPr>
          <p:cNvSpPr>
            <a:spLocks noGrp="1"/>
          </p:cNvSpPr>
          <p:nvPr>
            <p:ph type="title"/>
          </p:nvPr>
        </p:nvSpPr>
        <p:spPr>
          <a:xfrm>
            <a:off x="629841" y="273844"/>
            <a:ext cx="7886700" cy="994172"/>
          </a:xfrm>
        </p:spPr>
        <p:txBody>
          <a:bodyPr/>
          <a:lstStyle/>
          <a:p>
            <a:r>
              <a:rPr lang="en-GB"/>
              <a:t>Click to edit Master title style</a:t>
            </a:r>
            <a:endParaRPr lang="en-PT"/>
          </a:p>
        </p:txBody>
      </p:sp>
      <p:sp>
        <p:nvSpPr>
          <p:cNvPr id="3" name="Text Placeholder 2">
            <a:extLst>
              <a:ext uri="{FF2B5EF4-FFF2-40B4-BE49-F238E27FC236}">
                <a16:creationId xmlns:a16="http://schemas.microsoft.com/office/drawing/2014/main" id="{636717D1-3C8C-F442-9584-7742DF850F9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CAD5AE74-0390-3F4A-9E7C-B441FA0AE6D8}"/>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Text Placeholder 4">
            <a:extLst>
              <a:ext uri="{FF2B5EF4-FFF2-40B4-BE49-F238E27FC236}">
                <a16:creationId xmlns:a16="http://schemas.microsoft.com/office/drawing/2014/main" id="{B1E6E6BA-00E9-174B-BA04-8B350CD5049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C24EF895-D935-1F48-9E3F-7E78AE8C8C21}"/>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7" name="Date Placeholder 6">
            <a:extLst>
              <a:ext uri="{FF2B5EF4-FFF2-40B4-BE49-F238E27FC236}">
                <a16:creationId xmlns:a16="http://schemas.microsoft.com/office/drawing/2014/main" id="{989C714B-14AA-224C-88FA-09D2DA8AE19C}"/>
              </a:ext>
            </a:extLst>
          </p:cNvPr>
          <p:cNvSpPr>
            <a:spLocks noGrp="1"/>
          </p:cNvSpPr>
          <p:nvPr>
            <p:ph type="dt" sz="half" idx="10"/>
          </p:nvPr>
        </p:nvSpPr>
        <p:spPr/>
        <p:txBody>
          <a:bodyPr/>
          <a:lstStyle/>
          <a:p>
            <a:fld id="{B61BEF0D-F0BB-DE4B-95CE-6DB70DBA9567}" type="datetimeFigureOut">
              <a:rPr lang="en-US" smtClean="0"/>
              <a:pPr/>
              <a:t>7/17/20</a:t>
            </a:fld>
            <a:endParaRPr lang="en-US" dirty="0"/>
          </a:p>
        </p:txBody>
      </p:sp>
      <p:sp>
        <p:nvSpPr>
          <p:cNvPr id="8" name="Footer Placeholder 7">
            <a:extLst>
              <a:ext uri="{FF2B5EF4-FFF2-40B4-BE49-F238E27FC236}">
                <a16:creationId xmlns:a16="http://schemas.microsoft.com/office/drawing/2014/main" id="{201F9EFB-609C-A64C-91B7-5CD0C61F37A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50AC102-F0AD-0042-8CC7-DC9D876AC1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096178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5C1A-593A-BD42-8B3C-057746DB583F}"/>
              </a:ext>
            </a:extLst>
          </p:cNvPr>
          <p:cNvSpPr>
            <a:spLocks noGrp="1"/>
          </p:cNvSpPr>
          <p:nvPr>
            <p:ph type="title"/>
          </p:nvPr>
        </p:nvSpPr>
        <p:spPr/>
        <p:txBody>
          <a:bodyPr/>
          <a:lstStyle/>
          <a:p>
            <a:r>
              <a:rPr lang="en-GB"/>
              <a:t>Click to edit Master title style</a:t>
            </a:r>
            <a:endParaRPr lang="en-PT"/>
          </a:p>
        </p:txBody>
      </p:sp>
      <p:sp>
        <p:nvSpPr>
          <p:cNvPr id="3" name="Date Placeholder 2">
            <a:extLst>
              <a:ext uri="{FF2B5EF4-FFF2-40B4-BE49-F238E27FC236}">
                <a16:creationId xmlns:a16="http://schemas.microsoft.com/office/drawing/2014/main" id="{91E32C70-201C-954E-9CA6-64619E35E18B}"/>
              </a:ext>
            </a:extLst>
          </p:cNvPr>
          <p:cNvSpPr>
            <a:spLocks noGrp="1"/>
          </p:cNvSpPr>
          <p:nvPr>
            <p:ph type="dt" sz="half" idx="10"/>
          </p:nvPr>
        </p:nvSpPr>
        <p:spPr/>
        <p:txBody>
          <a:bodyPr/>
          <a:lstStyle/>
          <a:p>
            <a:fld id="{B61BEF0D-F0BB-DE4B-95CE-6DB70DBA9567}" type="datetimeFigureOut">
              <a:rPr lang="en-US" smtClean="0"/>
              <a:pPr/>
              <a:t>7/17/20</a:t>
            </a:fld>
            <a:endParaRPr lang="en-US" dirty="0"/>
          </a:p>
        </p:txBody>
      </p:sp>
      <p:sp>
        <p:nvSpPr>
          <p:cNvPr id="4" name="Footer Placeholder 3">
            <a:extLst>
              <a:ext uri="{FF2B5EF4-FFF2-40B4-BE49-F238E27FC236}">
                <a16:creationId xmlns:a16="http://schemas.microsoft.com/office/drawing/2014/main" id="{CD7D539B-66C8-4A4D-B50B-2483BD9335A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F834E45-31BE-DD4D-B1FD-9F04FB56AF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0925620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D9FACF-70B3-D049-8F97-E134415B8768}"/>
              </a:ext>
            </a:extLst>
          </p:cNvPr>
          <p:cNvSpPr>
            <a:spLocks noGrp="1"/>
          </p:cNvSpPr>
          <p:nvPr>
            <p:ph type="dt" sz="half" idx="10"/>
          </p:nvPr>
        </p:nvSpPr>
        <p:spPr/>
        <p:txBody>
          <a:bodyPr/>
          <a:lstStyle/>
          <a:p>
            <a:fld id="{B61BEF0D-F0BB-DE4B-95CE-6DB70DBA9567}" type="datetimeFigureOut">
              <a:rPr lang="en-US" smtClean="0"/>
              <a:pPr/>
              <a:t>7/17/20</a:t>
            </a:fld>
            <a:endParaRPr lang="en-US" dirty="0"/>
          </a:p>
        </p:txBody>
      </p:sp>
      <p:sp>
        <p:nvSpPr>
          <p:cNvPr id="3" name="Footer Placeholder 2">
            <a:extLst>
              <a:ext uri="{FF2B5EF4-FFF2-40B4-BE49-F238E27FC236}">
                <a16:creationId xmlns:a16="http://schemas.microsoft.com/office/drawing/2014/main" id="{18B4BBA9-0AD2-4D44-BED2-600DE504CF3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DED2130-64EF-7241-A666-CD9B0C00DDF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24081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609A-167C-E74E-862F-AA2847E942E7}"/>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PT"/>
          </a:p>
        </p:txBody>
      </p:sp>
      <p:sp>
        <p:nvSpPr>
          <p:cNvPr id="3" name="Content Placeholder 2">
            <a:extLst>
              <a:ext uri="{FF2B5EF4-FFF2-40B4-BE49-F238E27FC236}">
                <a16:creationId xmlns:a16="http://schemas.microsoft.com/office/drawing/2014/main" id="{CDA7A198-F7D3-514F-B1E0-A977E15537B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Text Placeholder 3">
            <a:extLst>
              <a:ext uri="{FF2B5EF4-FFF2-40B4-BE49-F238E27FC236}">
                <a16:creationId xmlns:a16="http://schemas.microsoft.com/office/drawing/2014/main" id="{EFA0F495-39AD-4C48-9AAB-F4DBFB3DA19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905FA51D-7303-564E-934F-DE89C9224D4B}"/>
              </a:ext>
            </a:extLst>
          </p:cNvPr>
          <p:cNvSpPr>
            <a:spLocks noGrp="1"/>
          </p:cNvSpPr>
          <p:nvPr>
            <p:ph type="dt" sz="half" idx="10"/>
          </p:nvPr>
        </p:nvSpPr>
        <p:spPr/>
        <p:txBody>
          <a:bodyPr/>
          <a:lstStyle/>
          <a:p>
            <a:fld id="{B61BEF0D-F0BB-DE4B-95CE-6DB70DBA9567}" type="datetimeFigureOut">
              <a:rPr lang="en-US" smtClean="0"/>
              <a:pPr/>
              <a:t>7/17/20</a:t>
            </a:fld>
            <a:endParaRPr lang="en-US" dirty="0"/>
          </a:p>
        </p:txBody>
      </p:sp>
      <p:sp>
        <p:nvSpPr>
          <p:cNvPr id="6" name="Footer Placeholder 5">
            <a:extLst>
              <a:ext uri="{FF2B5EF4-FFF2-40B4-BE49-F238E27FC236}">
                <a16:creationId xmlns:a16="http://schemas.microsoft.com/office/drawing/2014/main" id="{4335361B-E9D6-2640-A657-426330AD489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090512-FE6A-0C48-99BD-B2E2D19027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934014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A7BC8-028A-824E-8B10-E921CEA875C1}"/>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PT"/>
          </a:p>
        </p:txBody>
      </p:sp>
      <p:sp>
        <p:nvSpPr>
          <p:cNvPr id="3" name="Picture Placeholder 2">
            <a:extLst>
              <a:ext uri="{FF2B5EF4-FFF2-40B4-BE49-F238E27FC236}">
                <a16:creationId xmlns:a16="http://schemas.microsoft.com/office/drawing/2014/main" id="{66715AE7-9911-1440-B383-E90C47D03E0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PT"/>
          </a:p>
        </p:txBody>
      </p:sp>
      <p:sp>
        <p:nvSpPr>
          <p:cNvPr id="4" name="Text Placeholder 3">
            <a:extLst>
              <a:ext uri="{FF2B5EF4-FFF2-40B4-BE49-F238E27FC236}">
                <a16:creationId xmlns:a16="http://schemas.microsoft.com/office/drawing/2014/main" id="{79DC4DD2-A589-BA49-978A-88FF30D07AE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17AD38AE-0AE3-6747-A8D6-381AC436D32C}"/>
              </a:ext>
            </a:extLst>
          </p:cNvPr>
          <p:cNvSpPr>
            <a:spLocks noGrp="1"/>
          </p:cNvSpPr>
          <p:nvPr>
            <p:ph type="dt" sz="half" idx="10"/>
          </p:nvPr>
        </p:nvSpPr>
        <p:spPr/>
        <p:txBody>
          <a:bodyPr/>
          <a:lstStyle/>
          <a:p>
            <a:fld id="{B61BEF0D-F0BB-DE4B-95CE-6DB70DBA9567}" type="datetimeFigureOut">
              <a:rPr lang="en-US" smtClean="0"/>
              <a:pPr/>
              <a:t>7/17/20</a:t>
            </a:fld>
            <a:endParaRPr lang="en-US" dirty="0"/>
          </a:p>
        </p:txBody>
      </p:sp>
      <p:sp>
        <p:nvSpPr>
          <p:cNvPr id="6" name="Footer Placeholder 5">
            <a:extLst>
              <a:ext uri="{FF2B5EF4-FFF2-40B4-BE49-F238E27FC236}">
                <a16:creationId xmlns:a16="http://schemas.microsoft.com/office/drawing/2014/main" id="{3D592844-95FD-C641-B794-FDC95F7EAFD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FAF6B08-638D-B441-BD70-3A2044EBD1B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686849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FC19BC-7008-514E-8829-3A579963398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PT"/>
          </a:p>
        </p:txBody>
      </p:sp>
      <p:sp>
        <p:nvSpPr>
          <p:cNvPr id="3" name="Text Placeholder 2">
            <a:extLst>
              <a:ext uri="{FF2B5EF4-FFF2-40B4-BE49-F238E27FC236}">
                <a16:creationId xmlns:a16="http://schemas.microsoft.com/office/drawing/2014/main" id="{257F33CF-AEA7-5942-9A09-C303D44B7EE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F9895690-600B-C242-9EC9-5AAA907BC40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7/17/20</a:t>
            </a:fld>
            <a:endParaRPr lang="en-US" dirty="0"/>
          </a:p>
        </p:txBody>
      </p:sp>
      <p:sp>
        <p:nvSpPr>
          <p:cNvPr id="5" name="Footer Placeholder 4">
            <a:extLst>
              <a:ext uri="{FF2B5EF4-FFF2-40B4-BE49-F238E27FC236}">
                <a16:creationId xmlns:a16="http://schemas.microsoft.com/office/drawing/2014/main" id="{E3DA7641-7AB5-6B45-9D3E-4C004174618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5FEE349-BDED-9746-8E5C-C1D4BAF44E7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8615209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xml"/><Relationship Id="rId7" Type="http://schemas.openxmlformats.org/officeDocument/2006/relationships/image" Target="../media/image3.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chart" Target="../charts/char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6.png"/><Relationship Id="rId2" Type="http://schemas.microsoft.com/office/2007/relationships/media" Target="../media/media17.m4a"/><Relationship Id="rId1" Type="http://schemas.openxmlformats.org/officeDocument/2006/relationships/tags" Target="../tags/tag2.xml"/><Relationship Id="rId6" Type="http://schemas.openxmlformats.org/officeDocument/2006/relationships/chart" Target="../charts/chart2.xml"/><Relationship Id="rId5" Type="http://schemas.openxmlformats.org/officeDocument/2006/relationships/notesSlide" Target="../notesSlides/notesSlide17.xml"/><Relationship Id="rId4"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slideLayout" Target="../slideLayouts/slideLayout12.xm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audio" Target="../media/media2.m4a"/><Relationship Id="rId16" Type="http://schemas.openxmlformats.org/officeDocument/2006/relationships/image" Target="../media/image18.png"/><Relationship Id="rId20" Type="http://schemas.openxmlformats.org/officeDocument/2006/relationships/image" Target="../media/image22.png"/><Relationship Id="rId1" Type="http://schemas.microsoft.com/office/2007/relationships/media" Target="../media/media2.m4a"/><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notesSlide" Target="../notesSlides/notesSlide2.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6.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2" Type="http://schemas.microsoft.com/office/2007/relationships/media" Target="../media/media27.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27.xml"/><Relationship Id="rId4"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28.mp3"/><Relationship Id="rId1" Type="http://schemas.openxmlformats.org/officeDocument/2006/relationships/audio" Target="NULL" TargetMode="Externa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slideLayout" Target="../slideLayouts/slideLayout12.xm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audio" Target="../media/media29.m4a"/><Relationship Id="rId16" Type="http://schemas.openxmlformats.org/officeDocument/2006/relationships/image" Target="../media/image18.png"/><Relationship Id="rId20" Type="http://schemas.openxmlformats.org/officeDocument/2006/relationships/image" Target="../media/image22.png"/><Relationship Id="rId1" Type="http://schemas.microsoft.com/office/2007/relationships/media" Target="../media/media29.m4a"/><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notesSlide" Target="../notesSlides/notesSlide32.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slideLayout" Target="../slideLayouts/slideLayout12.xm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audio" Target="../media/media30.m4a"/><Relationship Id="rId16" Type="http://schemas.openxmlformats.org/officeDocument/2006/relationships/image" Target="../media/image18.png"/><Relationship Id="rId20" Type="http://schemas.openxmlformats.org/officeDocument/2006/relationships/image" Target="../media/image22.png"/><Relationship Id="rId1" Type="http://schemas.microsoft.com/office/2007/relationships/media" Target="../media/media30.m4a"/><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notesSlide" Target="../notesSlides/notesSlide33.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6.png"/></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slideLayout" Target="../slideLayouts/slideLayout12.xm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audio" Target="../media/media31.m4a"/><Relationship Id="rId16" Type="http://schemas.openxmlformats.org/officeDocument/2006/relationships/image" Target="../media/image18.png"/><Relationship Id="rId20" Type="http://schemas.openxmlformats.org/officeDocument/2006/relationships/image" Target="../media/image22.png"/><Relationship Id="rId1" Type="http://schemas.microsoft.com/office/2007/relationships/media" Target="../media/media31.m4a"/><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notesSlide" Target="../notesSlides/notesSlide34.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9.m4a"/><Relationship Id="rId7" Type="http://schemas.openxmlformats.org/officeDocument/2006/relationships/image" Target="../media/image27.png"/><Relationship Id="rId2" Type="http://schemas.microsoft.com/office/2007/relationships/media" Target="../media/media9.m4a"/><Relationship Id="rId1" Type="http://schemas.openxmlformats.org/officeDocument/2006/relationships/tags" Target="../tags/tag1.xml"/><Relationship Id="rId6" Type="http://schemas.openxmlformats.org/officeDocument/2006/relationships/image" Target="../media/image26.jpg"/><Relationship Id="rId5" Type="http://schemas.openxmlformats.org/officeDocument/2006/relationships/notesSlide" Target="../notesSlides/notesSlide9.xml"/><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 y="1"/>
            <a:ext cx="7767021" cy="894600"/>
          </a:xfrm>
          <a:prstGeom prst="rect">
            <a:avLst/>
          </a:prstGeom>
          <a:noFill/>
          <a:ln>
            <a:noFill/>
            <a:extLst>
              <a:ext uri="{C807C97D-BFC1-408E-A445-0C87EB9F89A2}">
                <ask:lineSketchStyleProps xmlns:ask="http://schemas.microsoft.com/office/drawing/2018/sketchyshapes" sd="1219033472">
                  <a:custGeom>
                    <a:avLst/>
                    <a:gdLst>
                      <a:gd name="connsiteX0" fmla="*/ 0 w 6131859"/>
                      <a:gd name="connsiteY0" fmla="*/ 0 h 2054711"/>
                      <a:gd name="connsiteX1" fmla="*/ 619999 w 6131859"/>
                      <a:gd name="connsiteY1" fmla="*/ 0 h 2054711"/>
                      <a:gd name="connsiteX2" fmla="*/ 1117361 w 6131859"/>
                      <a:gd name="connsiteY2" fmla="*/ 0 h 2054711"/>
                      <a:gd name="connsiteX3" fmla="*/ 1921316 w 6131859"/>
                      <a:gd name="connsiteY3" fmla="*/ 0 h 2054711"/>
                      <a:gd name="connsiteX4" fmla="*/ 2541315 w 6131859"/>
                      <a:gd name="connsiteY4" fmla="*/ 0 h 2054711"/>
                      <a:gd name="connsiteX5" fmla="*/ 3161314 w 6131859"/>
                      <a:gd name="connsiteY5" fmla="*/ 0 h 2054711"/>
                      <a:gd name="connsiteX6" fmla="*/ 3965269 w 6131859"/>
                      <a:gd name="connsiteY6" fmla="*/ 0 h 2054711"/>
                      <a:gd name="connsiteX7" fmla="*/ 4523949 w 6131859"/>
                      <a:gd name="connsiteY7" fmla="*/ 0 h 2054711"/>
                      <a:gd name="connsiteX8" fmla="*/ 5327904 w 6131859"/>
                      <a:gd name="connsiteY8" fmla="*/ 0 h 2054711"/>
                      <a:gd name="connsiteX9" fmla="*/ 6131859 w 6131859"/>
                      <a:gd name="connsiteY9" fmla="*/ 0 h 2054711"/>
                      <a:gd name="connsiteX10" fmla="*/ 6131859 w 6131859"/>
                      <a:gd name="connsiteY10" fmla="*/ 684904 h 2054711"/>
                      <a:gd name="connsiteX11" fmla="*/ 6131859 w 6131859"/>
                      <a:gd name="connsiteY11" fmla="*/ 1369807 h 2054711"/>
                      <a:gd name="connsiteX12" fmla="*/ 6131859 w 6131859"/>
                      <a:gd name="connsiteY12" fmla="*/ 2054711 h 2054711"/>
                      <a:gd name="connsiteX13" fmla="*/ 5634497 w 6131859"/>
                      <a:gd name="connsiteY13" fmla="*/ 2054711 h 2054711"/>
                      <a:gd name="connsiteX14" fmla="*/ 4830542 w 6131859"/>
                      <a:gd name="connsiteY14" fmla="*/ 2054711 h 2054711"/>
                      <a:gd name="connsiteX15" fmla="*/ 4271862 w 6131859"/>
                      <a:gd name="connsiteY15" fmla="*/ 2054711 h 2054711"/>
                      <a:gd name="connsiteX16" fmla="*/ 3590544 w 6131859"/>
                      <a:gd name="connsiteY16" fmla="*/ 2054711 h 2054711"/>
                      <a:gd name="connsiteX17" fmla="*/ 2786589 w 6131859"/>
                      <a:gd name="connsiteY17" fmla="*/ 2054711 h 2054711"/>
                      <a:gd name="connsiteX18" fmla="*/ 2105272 w 6131859"/>
                      <a:gd name="connsiteY18" fmla="*/ 2054711 h 2054711"/>
                      <a:gd name="connsiteX19" fmla="*/ 1607910 w 6131859"/>
                      <a:gd name="connsiteY19" fmla="*/ 2054711 h 2054711"/>
                      <a:gd name="connsiteX20" fmla="*/ 1049229 w 6131859"/>
                      <a:gd name="connsiteY20" fmla="*/ 2054711 h 2054711"/>
                      <a:gd name="connsiteX21" fmla="*/ 0 w 6131859"/>
                      <a:gd name="connsiteY21" fmla="*/ 2054711 h 2054711"/>
                      <a:gd name="connsiteX22" fmla="*/ 0 w 6131859"/>
                      <a:gd name="connsiteY22" fmla="*/ 1369807 h 2054711"/>
                      <a:gd name="connsiteX23" fmla="*/ 0 w 6131859"/>
                      <a:gd name="connsiteY23" fmla="*/ 684904 h 2054711"/>
                      <a:gd name="connsiteX24" fmla="*/ 0 w 6131859"/>
                      <a:gd name="connsiteY24" fmla="*/ 0 h 205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31859" h="2054711" extrusionOk="0">
                        <a:moveTo>
                          <a:pt x="0" y="0"/>
                        </a:moveTo>
                        <a:cubicBezTo>
                          <a:pt x="179949" y="16572"/>
                          <a:pt x="449921" y="-21192"/>
                          <a:pt x="619999" y="0"/>
                        </a:cubicBezTo>
                        <a:cubicBezTo>
                          <a:pt x="790077" y="21192"/>
                          <a:pt x="887884" y="3751"/>
                          <a:pt x="1117361" y="0"/>
                        </a:cubicBezTo>
                        <a:cubicBezTo>
                          <a:pt x="1346838" y="-3751"/>
                          <a:pt x="1658864" y="-20951"/>
                          <a:pt x="1921316" y="0"/>
                        </a:cubicBezTo>
                        <a:cubicBezTo>
                          <a:pt x="2183769" y="20951"/>
                          <a:pt x="2360914" y="-5170"/>
                          <a:pt x="2541315" y="0"/>
                        </a:cubicBezTo>
                        <a:cubicBezTo>
                          <a:pt x="2721716" y="5170"/>
                          <a:pt x="2898991" y="268"/>
                          <a:pt x="3161314" y="0"/>
                        </a:cubicBezTo>
                        <a:cubicBezTo>
                          <a:pt x="3423637" y="-268"/>
                          <a:pt x="3622567" y="-6744"/>
                          <a:pt x="3965269" y="0"/>
                        </a:cubicBezTo>
                        <a:cubicBezTo>
                          <a:pt x="4307971" y="6744"/>
                          <a:pt x="4256360" y="9305"/>
                          <a:pt x="4523949" y="0"/>
                        </a:cubicBezTo>
                        <a:cubicBezTo>
                          <a:pt x="4791538" y="-9305"/>
                          <a:pt x="5107183" y="14917"/>
                          <a:pt x="5327904" y="0"/>
                        </a:cubicBezTo>
                        <a:cubicBezTo>
                          <a:pt x="5548625" y="-14917"/>
                          <a:pt x="5838802" y="28095"/>
                          <a:pt x="6131859" y="0"/>
                        </a:cubicBezTo>
                        <a:cubicBezTo>
                          <a:pt x="6106795" y="249913"/>
                          <a:pt x="6119811" y="361987"/>
                          <a:pt x="6131859" y="684904"/>
                        </a:cubicBezTo>
                        <a:cubicBezTo>
                          <a:pt x="6143907" y="1007821"/>
                          <a:pt x="6103744" y="1144362"/>
                          <a:pt x="6131859" y="1369807"/>
                        </a:cubicBezTo>
                        <a:cubicBezTo>
                          <a:pt x="6159974" y="1595252"/>
                          <a:pt x="6120964" y="1734735"/>
                          <a:pt x="6131859" y="2054711"/>
                        </a:cubicBezTo>
                        <a:cubicBezTo>
                          <a:pt x="5907228" y="2030548"/>
                          <a:pt x="5820115" y="2069243"/>
                          <a:pt x="5634497" y="2054711"/>
                        </a:cubicBezTo>
                        <a:cubicBezTo>
                          <a:pt x="5448879" y="2040179"/>
                          <a:pt x="5180221" y="2042738"/>
                          <a:pt x="4830542" y="2054711"/>
                        </a:cubicBezTo>
                        <a:cubicBezTo>
                          <a:pt x="4480864" y="2066684"/>
                          <a:pt x="4402072" y="2050482"/>
                          <a:pt x="4271862" y="2054711"/>
                        </a:cubicBezTo>
                        <a:cubicBezTo>
                          <a:pt x="4141652" y="2058940"/>
                          <a:pt x="3820189" y="2060848"/>
                          <a:pt x="3590544" y="2054711"/>
                        </a:cubicBezTo>
                        <a:cubicBezTo>
                          <a:pt x="3360899" y="2048574"/>
                          <a:pt x="3140149" y="2036251"/>
                          <a:pt x="2786589" y="2054711"/>
                        </a:cubicBezTo>
                        <a:cubicBezTo>
                          <a:pt x="2433029" y="2073171"/>
                          <a:pt x="2285070" y="2047436"/>
                          <a:pt x="2105272" y="2054711"/>
                        </a:cubicBezTo>
                        <a:cubicBezTo>
                          <a:pt x="1925474" y="2061986"/>
                          <a:pt x="1827471" y="2031221"/>
                          <a:pt x="1607910" y="2054711"/>
                        </a:cubicBezTo>
                        <a:cubicBezTo>
                          <a:pt x="1388349" y="2078201"/>
                          <a:pt x="1249647" y="2063358"/>
                          <a:pt x="1049229" y="2054711"/>
                        </a:cubicBezTo>
                        <a:cubicBezTo>
                          <a:pt x="848811" y="2046064"/>
                          <a:pt x="327321" y="2040795"/>
                          <a:pt x="0" y="2054711"/>
                        </a:cubicBezTo>
                        <a:cubicBezTo>
                          <a:pt x="-28369" y="1809999"/>
                          <a:pt x="-4735" y="1545396"/>
                          <a:pt x="0" y="1369807"/>
                        </a:cubicBezTo>
                        <a:cubicBezTo>
                          <a:pt x="4735" y="1194218"/>
                          <a:pt x="32923" y="835835"/>
                          <a:pt x="0" y="684904"/>
                        </a:cubicBezTo>
                        <a:cubicBezTo>
                          <a:pt x="-32923" y="533973"/>
                          <a:pt x="27670" y="196701"/>
                          <a:pt x="0" y="0"/>
                        </a:cubicBezTo>
                        <a:close/>
                      </a:path>
                    </a:pathLst>
                  </a:custGeom>
                  <ask:type>
                    <ask:lineSketchNone/>
                  </ask:type>
                </ask:lineSketchStyleProps>
              </a:ext>
            </a:extLst>
          </a:ln>
          <a:effectLst/>
        </p:spPr>
        <p:txBody>
          <a:bodyPr spcFirstLastPara="1" wrap="square" lIns="91425" tIns="91425" rIns="91425" bIns="91425" anchor="ctr" anchorCtr="0">
            <a:noAutofit/>
          </a:bodyPr>
          <a:lstStyle/>
          <a:p>
            <a:pPr>
              <a:lnSpc>
                <a:spcPct val="150000"/>
              </a:lnSpc>
              <a:spcBef>
                <a:spcPts val="0"/>
              </a:spcBef>
            </a:pPr>
            <a:r>
              <a:rPr lang="en-GB" sz="6000" b="1" dirty="0">
                <a:solidFill>
                  <a:srgbClr val="FF626C"/>
                </a:solidFill>
                <a:effectLst/>
                <a:latin typeface="Helvetica Neue" panose="02000503000000020004" pitchFamily="2" charset="0"/>
                <a:ea typeface="Helvetica Neue" panose="02000503000000020004" pitchFamily="2" charset="0"/>
                <a:cs typeface="Helvetica Neue" panose="02000503000000020004" pitchFamily="2" charset="0"/>
              </a:rPr>
              <a:t>The Dark Side</a:t>
            </a:r>
            <a:endParaRPr sz="6000" b="1"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Google Shape;55;p13"/>
          <p:cNvSpPr txBox="1">
            <a:spLocks noGrp="1"/>
          </p:cNvSpPr>
          <p:nvPr>
            <p:ph type="subTitle" idx="1"/>
          </p:nvPr>
        </p:nvSpPr>
        <p:spPr>
          <a:xfrm>
            <a:off x="-8497" y="1902696"/>
            <a:ext cx="9152497" cy="636650"/>
          </a:xfrm>
          <a:prstGeom prst="rect">
            <a:avLst/>
          </a:prstGeom>
          <a:noFill/>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sz="2800" b="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Teaming Up With Robots VS Disembodied Agents</a:t>
            </a:r>
            <a:endParaRPr sz="2800" b="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Google Shape;56;p13"/>
          <p:cNvSpPr txBox="1">
            <a:spLocks noGrp="1"/>
          </p:cNvSpPr>
          <p:nvPr>
            <p:ph type="subTitle" idx="4294967295"/>
          </p:nvPr>
        </p:nvSpPr>
        <p:spPr>
          <a:xfrm>
            <a:off x="215900" y="3305353"/>
            <a:ext cx="1517972" cy="460376"/>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500" dirty="0">
                <a:solidFill>
                  <a:schemeClr val="bg2"/>
                </a:solidFill>
                <a:latin typeface="Helvetica Neue Light" panose="02000403000000020004" pitchFamily="2" charset="0"/>
                <a:ea typeface="Helvetica Neue Light" panose="02000403000000020004" pitchFamily="2" charset="0"/>
              </a:rPr>
              <a:t>Filipa Correia</a:t>
            </a:r>
            <a:endParaRPr sz="1500" dirty="0">
              <a:solidFill>
                <a:schemeClr val="bg2"/>
              </a:solidFill>
              <a:latin typeface="Helvetica Neue Light" panose="02000403000000020004" pitchFamily="2" charset="0"/>
              <a:ea typeface="Helvetica Neue Light" panose="02000403000000020004" pitchFamily="2" charset="0"/>
            </a:endParaRPr>
          </a:p>
        </p:txBody>
      </p:sp>
      <p:sp>
        <p:nvSpPr>
          <p:cNvPr id="57" name="Google Shape;57;p13"/>
          <p:cNvSpPr txBox="1">
            <a:spLocks noGrp="1"/>
          </p:cNvSpPr>
          <p:nvPr>
            <p:ph type="subTitle" idx="4294967295"/>
          </p:nvPr>
        </p:nvSpPr>
        <p:spPr>
          <a:xfrm>
            <a:off x="2564060" y="3775986"/>
            <a:ext cx="4090987" cy="4603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500" dirty="0">
                <a:solidFill>
                  <a:schemeClr val="bg2"/>
                </a:solidFill>
                <a:latin typeface="Helvetica Neue Light" panose="02000403000000020004" pitchFamily="2" charset="0"/>
                <a:ea typeface="Helvetica Neue Light" panose="02000403000000020004" pitchFamily="2" charset="0"/>
              </a:rPr>
              <a:t>INESC-ID &amp; University of Lisbon</a:t>
            </a:r>
            <a:endParaRPr sz="1500" dirty="0">
              <a:solidFill>
                <a:schemeClr val="bg2"/>
              </a:solidFill>
              <a:latin typeface="Helvetica Neue Light" panose="02000403000000020004" pitchFamily="2" charset="0"/>
              <a:ea typeface="Helvetica Neue Light" panose="02000403000000020004" pitchFamily="2" charset="0"/>
            </a:endParaRPr>
          </a:p>
        </p:txBody>
      </p:sp>
      <p:sp>
        <p:nvSpPr>
          <p:cNvPr id="58" name="Google Shape;58;p13"/>
          <p:cNvSpPr txBox="1">
            <a:spLocks noGrp="1"/>
          </p:cNvSpPr>
          <p:nvPr>
            <p:ph type="subTitle" idx="4294967295"/>
          </p:nvPr>
        </p:nvSpPr>
        <p:spPr>
          <a:xfrm>
            <a:off x="2374544" y="4199088"/>
            <a:ext cx="4394910" cy="458787"/>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2000" dirty="0">
                <a:solidFill>
                  <a:schemeClr val="bg2"/>
                </a:solidFill>
                <a:latin typeface="Helvetica Neue Light" panose="02000403000000020004" pitchFamily="2" charset="0"/>
                <a:ea typeface="Helvetica Neue Light" panose="02000403000000020004" pitchFamily="2" charset="0"/>
              </a:rPr>
              <a:t>Robotics: Science and Systems 2020</a:t>
            </a:r>
            <a:endParaRPr sz="2000" dirty="0">
              <a:solidFill>
                <a:schemeClr val="bg2"/>
              </a:solidFill>
              <a:latin typeface="Helvetica Neue Light" panose="02000403000000020004" pitchFamily="2" charset="0"/>
              <a:ea typeface="Helvetica Neue Light" panose="02000403000000020004" pitchFamily="2" charset="0"/>
            </a:endParaRPr>
          </a:p>
        </p:txBody>
      </p:sp>
      <p:sp>
        <p:nvSpPr>
          <p:cNvPr id="13" name="Google Shape;54;p13">
            <a:extLst>
              <a:ext uri="{FF2B5EF4-FFF2-40B4-BE49-F238E27FC236}">
                <a16:creationId xmlns:a16="http://schemas.microsoft.com/office/drawing/2014/main" id="{1EFF6B91-D4DA-0348-A47E-8E6F06254086}"/>
              </a:ext>
            </a:extLst>
          </p:cNvPr>
          <p:cNvSpPr txBox="1">
            <a:spLocks/>
          </p:cNvSpPr>
          <p:nvPr/>
        </p:nvSpPr>
        <p:spPr>
          <a:xfrm>
            <a:off x="924885" y="485625"/>
            <a:ext cx="3647114" cy="894600"/>
          </a:xfrm>
          <a:prstGeom prst="rect">
            <a:avLst/>
          </a:prstGeom>
          <a:effectLst/>
        </p:spPr>
        <p:txBody>
          <a:bodyPr spcFirstLastPara="1" vert="horz" wrap="square" lIns="91425" tIns="91425" rIns="91425" bIns="91425" rtlCol="0" anchor="b"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spcBef>
                <a:spcPts val="0"/>
              </a:spcBef>
            </a:pPr>
            <a:endParaRPr lang="en-GB" sz="4900" dirty="0">
              <a:solidFill>
                <a:schemeClr val="bg1"/>
              </a:solidFill>
              <a:effectLst/>
              <a:latin typeface="Helvetica Neue Light" panose="02000403000000020004" pitchFamily="2" charset="0"/>
              <a:ea typeface="Helvetica Neue Light" panose="02000403000000020004" pitchFamily="2" charset="0"/>
            </a:endParaRPr>
          </a:p>
        </p:txBody>
      </p:sp>
      <p:sp>
        <p:nvSpPr>
          <p:cNvPr id="14" name="Google Shape;54;p13">
            <a:extLst>
              <a:ext uri="{FF2B5EF4-FFF2-40B4-BE49-F238E27FC236}">
                <a16:creationId xmlns:a16="http://schemas.microsoft.com/office/drawing/2014/main" id="{F1860F8B-76DB-3445-8B84-2024DC04E9C6}"/>
              </a:ext>
            </a:extLst>
          </p:cNvPr>
          <p:cNvSpPr txBox="1">
            <a:spLocks/>
          </p:cNvSpPr>
          <p:nvPr/>
        </p:nvSpPr>
        <p:spPr>
          <a:xfrm>
            <a:off x="1692069" y="898711"/>
            <a:ext cx="7451931" cy="888531"/>
          </a:xfrm>
          <a:prstGeom prst="rect">
            <a:avLst/>
          </a:prstGeom>
          <a:noFill/>
          <a:ln>
            <a:noFill/>
            <a:extLst>
              <a:ext uri="{C807C97D-BFC1-408E-A445-0C87EB9F89A2}">
                <ask:lineSketchStyleProps xmlns:ask="http://schemas.microsoft.com/office/drawing/2018/sketchyshapes" sd="1219033472">
                  <a:custGeom>
                    <a:avLst/>
                    <a:gdLst>
                      <a:gd name="connsiteX0" fmla="*/ 0 w 6131859"/>
                      <a:gd name="connsiteY0" fmla="*/ 0 h 2054711"/>
                      <a:gd name="connsiteX1" fmla="*/ 619999 w 6131859"/>
                      <a:gd name="connsiteY1" fmla="*/ 0 h 2054711"/>
                      <a:gd name="connsiteX2" fmla="*/ 1117361 w 6131859"/>
                      <a:gd name="connsiteY2" fmla="*/ 0 h 2054711"/>
                      <a:gd name="connsiteX3" fmla="*/ 1921316 w 6131859"/>
                      <a:gd name="connsiteY3" fmla="*/ 0 h 2054711"/>
                      <a:gd name="connsiteX4" fmla="*/ 2541315 w 6131859"/>
                      <a:gd name="connsiteY4" fmla="*/ 0 h 2054711"/>
                      <a:gd name="connsiteX5" fmla="*/ 3161314 w 6131859"/>
                      <a:gd name="connsiteY5" fmla="*/ 0 h 2054711"/>
                      <a:gd name="connsiteX6" fmla="*/ 3965269 w 6131859"/>
                      <a:gd name="connsiteY6" fmla="*/ 0 h 2054711"/>
                      <a:gd name="connsiteX7" fmla="*/ 4523949 w 6131859"/>
                      <a:gd name="connsiteY7" fmla="*/ 0 h 2054711"/>
                      <a:gd name="connsiteX8" fmla="*/ 5327904 w 6131859"/>
                      <a:gd name="connsiteY8" fmla="*/ 0 h 2054711"/>
                      <a:gd name="connsiteX9" fmla="*/ 6131859 w 6131859"/>
                      <a:gd name="connsiteY9" fmla="*/ 0 h 2054711"/>
                      <a:gd name="connsiteX10" fmla="*/ 6131859 w 6131859"/>
                      <a:gd name="connsiteY10" fmla="*/ 684904 h 2054711"/>
                      <a:gd name="connsiteX11" fmla="*/ 6131859 w 6131859"/>
                      <a:gd name="connsiteY11" fmla="*/ 1369807 h 2054711"/>
                      <a:gd name="connsiteX12" fmla="*/ 6131859 w 6131859"/>
                      <a:gd name="connsiteY12" fmla="*/ 2054711 h 2054711"/>
                      <a:gd name="connsiteX13" fmla="*/ 5634497 w 6131859"/>
                      <a:gd name="connsiteY13" fmla="*/ 2054711 h 2054711"/>
                      <a:gd name="connsiteX14" fmla="*/ 4830542 w 6131859"/>
                      <a:gd name="connsiteY14" fmla="*/ 2054711 h 2054711"/>
                      <a:gd name="connsiteX15" fmla="*/ 4271862 w 6131859"/>
                      <a:gd name="connsiteY15" fmla="*/ 2054711 h 2054711"/>
                      <a:gd name="connsiteX16" fmla="*/ 3590544 w 6131859"/>
                      <a:gd name="connsiteY16" fmla="*/ 2054711 h 2054711"/>
                      <a:gd name="connsiteX17" fmla="*/ 2786589 w 6131859"/>
                      <a:gd name="connsiteY17" fmla="*/ 2054711 h 2054711"/>
                      <a:gd name="connsiteX18" fmla="*/ 2105272 w 6131859"/>
                      <a:gd name="connsiteY18" fmla="*/ 2054711 h 2054711"/>
                      <a:gd name="connsiteX19" fmla="*/ 1607910 w 6131859"/>
                      <a:gd name="connsiteY19" fmla="*/ 2054711 h 2054711"/>
                      <a:gd name="connsiteX20" fmla="*/ 1049229 w 6131859"/>
                      <a:gd name="connsiteY20" fmla="*/ 2054711 h 2054711"/>
                      <a:gd name="connsiteX21" fmla="*/ 0 w 6131859"/>
                      <a:gd name="connsiteY21" fmla="*/ 2054711 h 2054711"/>
                      <a:gd name="connsiteX22" fmla="*/ 0 w 6131859"/>
                      <a:gd name="connsiteY22" fmla="*/ 1369807 h 2054711"/>
                      <a:gd name="connsiteX23" fmla="*/ 0 w 6131859"/>
                      <a:gd name="connsiteY23" fmla="*/ 684904 h 2054711"/>
                      <a:gd name="connsiteX24" fmla="*/ 0 w 6131859"/>
                      <a:gd name="connsiteY24" fmla="*/ 0 h 205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31859" h="2054711" extrusionOk="0">
                        <a:moveTo>
                          <a:pt x="0" y="0"/>
                        </a:moveTo>
                        <a:cubicBezTo>
                          <a:pt x="179949" y="16572"/>
                          <a:pt x="449921" y="-21192"/>
                          <a:pt x="619999" y="0"/>
                        </a:cubicBezTo>
                        <a:cubicBezTo>
                          <a:pt x="790077" y="21192"/>
                          <a:pt x="887884" y="3751"/>
                          <a:pt x="1117361" y="0"/>
                        </a:cubicBezTo>
                        <a:cubicBezTo>
                          <a:pt x="1346838" y="-3751"/>
                          <a:pt x="1658864" y="-20951"/>
                          <a:pt x="1921316" y="0"/>
                        </a:cubicBezTo>
                        <a:cubicBezTo>
                          <a:pt x="2183769" y="20951"/>
                          <a:pt x="2360914" y="-5170"/>
                          <a:pt x="2541315" y="0"/>
                        </a:cubicBezTo>
                        <a:cubicBezTo>
                          <a:pt x="2721716" y="5170"/>
                          <a:pt x="2898991" y="268"/>
                          <a:pt x="3161314" y="0"/>
                        </a:cubicBezTo>
                        <a:cubicBezTo>
                          <a:pt x="3423637" y="-268"/>
                          <a:pt x="3622567" y="-6744"/>
                          <a:pt x="3965269" y="0"/>
                        </a:cubicBezTo>
                        <a:cubicBezTo>
                          <a:pt x="4307971" y="6744"/>
                          <a:pt x="4256360" y="9305"/>
                          <a:pt x="4523949" y="0"/>
                        </a:cubicBezTo>
                        <a:cubicBezTo>
                          <a:pt x="4791538" y="-9305"/>
                          <a:pt x="5107183" y="14917"/>
                          <a:pt x="5327904" y="0"/>
                        </a:cubicBezTo>
                        <a:cubicBezTo>
                          <a:pt x="5548625" y="-14917"/>
                          <a:pt x="5838802" y="28095"/>
                          <a:pt x="6131859" y="0"/>
                        </a:cubicBezTo>
                        <a:cubicBezTo>
                          <a:pt x="6106795" y="249913"/>
                          <a:pt x="6119811" y="361987"/>
                          <a:pt x="6131859" y="684904"/>
                        </a:cubicBezTo>
                        <a:cubicBezTo>
                          <a:pt x="6143907" y="1007821"/>
                          <a:pt x="6103744" y="1144362"/>
                          <a:pt x="6131859" y="1369807"/>
                        </a:cubicBezTo>
                        <a:cubicBezTo>
                          <a:pt x="6159974" y="1595252"/>
                          <a:pt x="6120964" y="1734735"/>
                          <a:pt x="6131859" y="2054711"/>
                        </a:cubicBezTo>
                        <a:cubicBezTo>
                          <a:pt x="5907228" y="2030548"/>
                          <a:pt x="5820115" y="2069243"/>
                          <a:pt x="5634497" y="2054711"/>
                        </a:cubicBezTo>
                        <a:cubicBezTo>
                          <a:pt x="5448879" y="2040179"/>
                          <a:pt x="5180221" y="2042738"/>
                          <a:pt x="4830542" y="2054711"/>
                        </a:cubicBezTo>
                        <a:cubicBezTo>
                          <a:pt x="4480864" y="2066684"/>
                          <a:pt x="4402072" y="2050482"/>
                          <a:pt x="4271862" y="2054711"/>
                        </a:cubicBezTo>
                        <a:cubicBezTo>
                          <a:pt x="4141652" y="2058940"/>
                          <a:pt x="3820189" y="2060848"/>
                          <a:pt x="3590544" y="2054711"/>
                        </a:cubicBezTo>
                        <a:cubicBezTo>
                          <a:pt x="3360899" y="2048574"/>
                          <a:pt x="3140149" y="2036251"/>
                          <a:pt x="2786589" y="2054711"/>
                        </a:cubicBezTo>
                        <a:cubicBezTo>
                          <a:pt x="2433029" y="2073171"/>
                          <a:pt x="2285070" y="2047436"/>
                          <a:pt x="2105272" y="2054711"/>
                        </a:cubicBezTo>
                        <a:cubicBezTo>
                          <a:pt x="1925474" y="2061986"/>
                          <a:pt x="1827471" y="2031221"/>
                          <a:pt x="1607910" y="2054711"/>
                        </a:cubicBezTo>
                        <a:cubicBezTo>
                          <a:pt x="1388349" y="2078201"/>
                          <a:pt x="1249647" y="2063358"/>
                          <a:pt x="1049229" y="2054711"/>
                        </a:cubicBezTo>
                        <a:cubicBezTo>
                          <a:pt x="848811" y="2046064"/>
                          <a:pt x="327321" y="2040795"/>
                          <a:pt x="0" y="2054711"/>
                        </a:cubicBezTo>
                        <a:cubicBezTo>
                          <a:pt x="-28369" y="1809999"/>
                          <a:pt x="-4735" y="1545396"/>
                          <a:pt x="0" y="1369807"/>
                        </a:cubicBezTo>
                        <a:cubicBezTo>
                          <a:pt x="4735" y="1194218"/>
                          <a:pt x="32923" y="835835"/>
                          <a:pt x="0" y="684904"/>
                        </a:cubicBezTo>
                        <a:cubicBezTo>
                          <a:pt x="-32923" y="533973"/>
                          <a:pt x="27670" y="196701"/>
                          <a:pt x="0" y="0"/>
                        </a:cubicBezTo>
                        <a:close/>
                      </a:path>
                    </a:pathLst>
                  </a:custGeom>
                  <ask:type>
                    <ask:lineSketchNone/>
                  </ask:type>
                </ask:lineSketchStyleProps>
              </a:ext>
            </a:extLst>
          </a:ln>
          <a:effectLst/>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50000"/>
              </a:lnSpc>
              <a:spcBef>
                <a:spcPts val="0"/>
              </a:spcBef>
            </a:pPr>
            <a:r>
              <a:rPr lang="en-GB" sz="6000" b="1" dirty="0">
                <a:solidFill>
                  <a:srgbClr val="5DCEFF"/>
                </a:solidFill>
                <a:latin typeface="Helvetica Neue" panose="02000503000000020004" pitchFamily="2" charset="0"/>
                <a:ea typeface="Helvetica Neue" panose="02000503000000020004" pitchFamily="2" charset="0"/>
                <a:cs typeface="Helvetica Neue" panose="02000503000000020004" pitchFamily="2" charset="0"/>
              </a:rPr>
              <a:t>of Embodiment</a:t>
            </a:r>
            <a:endParaRPr lang="en-GB" sz="6000" b="1" dirty="0">
              <a:solidFill>
                <a:srgbClr val="5DCEFF"/>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Connector 6">
            <a:extLst>
              <a:ext uri="{FF2B5EF4-FFF2-40B4-BE49-F238E27FC236}">
                <a16:creationId xmlns:a16="http://schemas.microsoft.com/office/drawing/2014/main" id="{AB1BADF8-DD2C-1A4A-9969-57E8BF301F94}"/>
              </a:ext>
            </a:extLst>
          </p:cNvPr>
          <p:cNvCxnSpPr>
            <a:cxnSpLocks/>
          </p:cNvCxnSpPr>
          <p:nvPr/>
        </p:nvCxnSpPr>
        <p:spPr>
          <a:xfrm>
            <a:off x="-3092" y="894601"/>
            <a:ext cx="6454589" cy="0"/>
          </a:xfrm>
          <a:prstGeom prst="line">
            <a:avLst/>
          </a:prstGeom>
          <a:ln w="82550" cap="rnd">
            <a:solidFill>
              <a:srgbClr val="FF626C"/>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E17CC5-95ED-0440-8961-A9CF9B6924FC}"/>
              </a:ext>
            </a:extLst>
          </p:cNvPr>
          <p:cNvCxnSpPr>
            <a:cxnSpLocks/>
          </p:cNvCxnSpPr>
          <p:nvPr/>
        </p:nvCxnSpPr>
        <p:spPr>
          <a:xfrm>
            <a:off x="2641859" y="1787242"/>
            <a:ext cx="6454589" cy="0"/>
          </a:xfrm>
          <a:prstGeom prst="line">
            <a:avLst/>
          </a:prstGeom>
          <a:ln w="82550" cap="rnd">
            <a:solidFill>
              <a:srgbClr val="5DCEFF"/>
            </a:solidFill>
          </a:ln>
        </p:spPr>
        <p:style>
          <a:lnRef idx="1">
            <a:schemeClr val="accent1"/>
          </a:lnRef>
          <a:fillRef idx="0">
            <a:schemeClr val="accent1"/>
          </a:fillRef>
          <a:effectRef idx="0">
            <a:schemeClr val="accent1"/>
          </a:effectRef>
          <a:fontRef idx="minor">
            <a:schemeClr val="tx1"/>
          </a:fontRef>
        </p:style>
      </p:cxnSp>
      <p:sp>
        <p:nvSpPr>
          <p:cNvPr id="25" name="Google Shape;56;p13">
            <a:extLst>
              <a:ext uri="{FF2B5EF4-FFF2-40B4-BE49-F238E27FC236}">
                <a16:creationId xmlns:a16="http://schemas.microsoft.com/office/drawing/2014/main" id="{0749142D-DD09-4746-82BB-A5D22E6DD651}"/>
              </a:ext>
            </a:extLst>
          </p:cNvPr>
          <p:cNvSpPr txBox="1">
            <a:spLocks/>
          </p:cNvSpPr>
          <p:nvPr/>
        </p:nvSpPr>
        <p:spPr>
          <a:xfrm>
            <a:off x="1829330" y="3305353"/>
            <a:ext cx="1517972" cy="460376"/>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1000"/>
              </a:spcAft>
              <a:buFont typeface="Arial" panose="020B0604020202020204" pitchFamily="34" charset="0"/>
              <a:buNone/>
            </a:pPr>
            <a:r>
              <a:rPr lang="en-GB" sz="1500" dirty="0">
                <a:solidFill>
                  <a:schemeClr val="bg2"/>
                </a:solidFill>
                <a:latin typeface="Helvetica Neue Light" panose="02000403000000020004" pitchFamily="2" charset="0"/>
                <a:ea typeface="Helvetica Neue Light" panose="02000403000000020004" pitchFamily="2" charset="0"/>
              </a:rPr>
              <a:t>Samuel Gomes</a:t>
            </a:r>
          </a:p>
        </p:txBody>
      </p:sp>
      <p:sp>
        <p:nvSpPr>
          <p:cNvPr id="26" name="Google Shape;56;p13">
            <a:extLst>
              <a:ext uri="{FF2B5EF4-FFF2-40B4-BE49-F238E27FC236}">
                <a16:creationId xmlns:a16="http://schemas.microsoft.com/office/drawing/2014/main" id="{5A7AA6B6-1A00-2640-98D6-5DDE39E6A22E}"/>
              </a:ext>
            </a:extLst>
          </p:cNvPr>
          <p:cNvSpPr txBox="1">
            <a:spLocks/>
          </p:cNvSpPr>
          <p:nvPr/>
        </p:nvSpPr>
        <p:spPr>
          <a:xfrm>
            <a:off x="3442760" y="3305353"/>
            <a:ext cx="1981538" cy="460376"/>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1000"/>
              </a:spcAft>
              <a:buFont typeface="Arial" panose="020B0604020202020204" pitchFamily="34" charset="0"/>
              <a:buNone/>
            </a:pPr>
            <a:r>
              <a:rPr lang="en-GB" sz="1500" dirty="0">
                <a:solidFill>
                  <a:schemeClr val="bg2"/>
                </a:solidFill>
                <a:latin typeface="Helvetica Neue Light" panose="02000403000000020004" pitchFamily="2" charset="0"/>
                <a:ea typeface="Helvetica Neue Light" panose="02000403000000020004" pitchFamily="2" charset="0"/>
              </a:rPr>
              <a:t>Samuel </a:t>
            </a:r>
            <a:r>
              <a:rPr lang="en-GB" sz="1500" dirty="0" err="1">
                <a:solidFill>
                  <a:schemeClr val="bg2"/>
                </a:solidFill>
                <a:latin typeface="Helvetica Neue Light" panose="02000403000000020004" pitchFamily="2" charset="0"/>
                <a:ea typeface="Helvetica Neue Light" panose="02000403000000020004" pitchFamily="2" charset="0"/>
              </a:rPr>
              <a:t>Mascarenhas</a:t>
            </a:r>
            <a:endParaRPr lang="en-GB" sz="1500" dirty="0">
              <a:solidFill>
                <a:schemeClr val="bg2"/>
              </a:solidFill>
              <a:latin typeface="Helvetica Neue Light" panose="02000403000000020004" pitchFamily="2" charset="0"/>
              <a:ea typeface="Helvetica Neue Light" panose="02000403000000020004" pitchFamily="2" charset="0"/>
            </a:endParaRPr>
          </a:p>
        </p:txBody>
      </p:sp>
      <p:sp>
        <p:nvSpPr>
          <p:cNvPr id="27" name="Google Shape;56;p13">
            <a:extLst>
              <a:ext uri="{FF2B5EF4-FFF2-40B4-BE49-F238E27FC236}">
                <a16:creationId xmlns:a16="http://schemas.microsoft.com/office/drawing/2014/main" id="{53BE2179-8420-D346-B761-47A012FF2B05}"/>
              </a:ext>
            </a:extLst>
          </p:cNvPr>
          <p:cNvSpPr txBox="1">
            <a:spLocks/>
          </p:cNvSpPr>
          <p:nvPr/>
        </p:nvSpPr>
        <p:spPr>
          <a:xfrm>
            <a:off x="5519756" y="3305353"/>
            <a:ext cx="1696378" cy="460376"/>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1000"/>
              </a:spcAft>
              <a:buFont typeface="Arial" panose="020B0604020202020204" pitchFamily="34" charset="0"/>
              <a:buNone/>
            </a:pPr>
            <a:r>
              <a:rPr lang="en-GB" sz="1500" dirty="0">
                <a:solidFill>
                  <a:schemeClr val="bg2"/>
                </a:solidFill>
                <a:latin typeface="Helvetica Neue Light" panose="02000403000000020004" pitchFamily="2" charset="0"/>
                <a:ea typeface="Helvetica Neue Light" panose="02000403000000020004" pitchFamily="2" charset="0"/>
              </a:rPr>
              <a:t>Francisco S. Melo</a:t>
            </a:r>
          </a:p>
        </p:txBody>
      </p:sp>
      <p:sp>
        <p:nvSpPr>
          <p:cNvPr id="28" name="Google Shape;56;p13">
            <a:extLst>
              <a:ext uri="{FF2B5EF4-FFF2-40B4-BE49-F238E27FC236}">
                <a16:creationId xmlns:a16="http://schemas.microsoft.com/office/drawing/2014/main" id="{B74CE634-42BE-604A-B458-F7EE7728D551}"/>
              </a:ext>
            </a:extLst>
          </p:cNvPr>
          <p:cNvSpPr txBox="1">
            <a:spLocks/>
          </p:cNvSpPr>
          <p:nvPr/>
        </p:nvSpPr>
        <p:spPr>
          <a:xfrm>
            <a:off x="7311592" y="3305353"/>
            <a:ext cx="1288963" cy="460376"/>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spcAft>
                <a:spcPts val="1000"/>
              </a:spcAft>
              <a:buFont typeface="Arial" panose="020B0604020202020204" pitchFamily="34" charset="0"/>
              <a:buNone/>
            </a:pPr>
            <a:r>
              <a:rPr lang="en-GB" sz="1500" dirty="0">
                <a:solidFill>
                  <a:schemeClr val="bg2"/>
                </a:solidFill>
                <a:latin typeface="Helvetica Neue Light" panose="02000403000000020004" pitchFamily="2" charset="0"/>
                <a:ea typeface="Helvetica Neue Light" panose="02000403000000020004" pitchFamily="2" charset="0"/>
              </a:rPr>
              <a:t>Ana Paiva</a:t>
            </a:r>
          </a:p>
        </p:txBody>
      </p:sp>
      <p:pic>
        <p:nvPicPr>
          <p:cNvPr id="17" name="Picture 16" descr="A person wearing glasses and smiling at the camera&#10;&#10;Description automatically generated">
            <a:extLst>
              <a:ext uri="{FF2B5EF4-FFF2-40B4-BE49-F238E27FC236}">
                <a16:creationId xmlns:a16="http://schemas.microsoft.com/office/drawing/2014/main" id="{BECB2BAD-6A82-D441-B01F-11CEBACB658B}"/>
              </a:ext>
            </a:extLst>
          </p:cNvPr>
          <p:cNvPicPr>
            <a:picLocks noChangeAspect="1"/>
          </p:cNvPicPr>
          <p:nvPr/>
        </p:nvPicPr>
        <p:blipFill>
          <a:blip r:embed="rId5"/>
          <a:stretch>
            <a:fillRect/>
          </a:stretch>
        </p:blipFill>
        <p:spPr>
          <a:xfrm>
            <a:off x="605535" y="2571750"/>
            <a:ext cx="812801" cy="812801"/>
          </a:xfrm>
          <a:prstGeom prst="ellipse">
            <a:avLst/>
          </a:prstGeom>
          <a:effectLst/>
        </p:spPr>
      </p:pic>
      <p:pic>
        <p:nvPicPr>
          <p:cNvPr id="23" name="Picture 22" descr="A person smiling for the camera&#10;&#10;Description automatically generated">
            <a:extLst>
              <a:ext uri="{FF2B5EF4-FFF2-40B4-BE49-F238E27FC236}">
                <a16:creationId xmlns:a16="http://schemas.microsoft.com/office/drawing/2014/main" id="{2D77C6A0-D00D-D648-AE7E-3B744B5A215B}"/>
              </a:ext>
            </a:extLst>
          </p:cNvPr>
          <p:cNvPicPr>
            <a:picLocks noChangeAspect="1"/>
          </p:cNvPicPr>
          <p:nvPr/>
        </p:nvPicPr>
        <p:blipFill>
          <a:blip r:embed="rId6"/>
          <a:stretch>
            <a:fillRect/>
          </a:stretch>
        </p:blipFill>
        <p:spPr>
          <a:xfrm>
            <a:off x="7538989" y="2571750"/>
            <a:ext cx="834168" cy="834168"/>
          </a:xfrm>
          <a:prstGeom prst="ellipse">
            <a:avLst/>
          </a:prstGeom>
        </p:spPr>
      </p:pic>
      <p:pic>
        <p:nvPicPr>
          <p:cNvPr id="30" name="Picture 29" descr="A close up of a person making a face for the camera&#10;&#10;Description automatically generated">
            <a:extLst>
              <a:ext uri="{FF2B5EF4-FFF2-40B4-BE49-F238E27FC236}">
                <a16:creationId xmlns:a16="http://schemas.microsoft.com/office/drawing/2014/main" id="{E63187CD-6716-0F4B-A079-86D7EA0E9F58}"/>
              </a:ext>
            </a:extLst>
          </p:cNvPr>
          <p:cNvPicPr>
            <a:picLocks noChangeAspect="1"/>
          </p:cNvPicPr>
          <p:nvPr/>
        </p:nvPicPr>
        <p:blipFill>
          <a:blip r:embed="rId7"/>
          <a:stretch>
            <a:fillRect/>
          </a:stretch>
        </p:blipFill>
        <p:spPr>
          <a:xfrm>
            <a:off x="5945997" y="2571750"/>
            <a:ext cx="843895" cy="839751"/>
          </a:xfrm>
          <a:prstGeom prst="ellipse">
            <a:avLst/>
          </a:prstGeom>
        </p:spPr>
      </p:pic>
      <p:pic>
        <p:nvPicPr>
          <p:cNvPr id="32" name="Picture 31" descr="A person posing for the camera&#10;&#10;Description automatically generated">
            <a:extLst>
              <a:ext uri="{FF2B5EF4-FFF2-40B4-BE49-F238E27FC236}">
                <a16:creationId xmlns:a16="http://schemas.microsoft.com/office/drawing/2014/main" id="{F1B5ABA8-BEB4-E84E-89C9-5681EF76B519}"/>
              </a:ext>
            </a:extLst>
          </p:cNvPr>
          <p:cNvPicPr>
            <a:picLocks noChangeAspect="1"/>
          </p:cNvPicPr>
          <p:nvPr/>
        </p:nvPicPr>
        <p:blipFill>
          <a:blip r:embed="rId8"/>
          <a:stretch>
            <a:fillRect/>
          </a:stretch>
        </p:blipFill>
        <p:spPr>
          <a:xfrm>
            <a:off x="4056498" y="2571750"/>
            <a:ext cx="834604" cy="834168"/>
          </a:xfrm>
          <a:prstGeom prst="ellipse">
            <a:avLst/>
          </a:prstGeom>
        </p:spPr>
      </p:pic>
      <p:pic>
        <p:nvPicPr>
          <p:cNvPr id="34" name="Picture 33" descr="A person wearing glasses and looking at the camera&#10;&#10;Description automatically generated">
            <a:extLst>
              <a:ext uri="{FF2B5EF4-FFF2-40B4-BE49-F238E27FC236}">
                <a16:creationId xmlns:a16="http://schemas.microsoft.com/office/drawing/2014/main" id="{6AB80B2C-53A4-214A-8D06-5DBBA1BDFE66}"/>
              </a:ext>
            </a:extLst>
          </p:cNvPr>
          <p:cNvPicPr>
            <a:picLocks noChangeAspect="1"/>
          </p:cNvPicPr>
          <p:nvPr/>
        </p:nvPicPr>
        <p:blipFill>
          <a:blip r:embed="rId9"/>
          <a:stretch>
            <a:fillRect/>
          </a:stretch>
        </p:blipFill>
        <p:spPr>
          <a:xfrm>
            <a:off x="2171232" y="2571750"/>
            <a:ext cx="834168" cy="834168"/>
          </a:xfrm>
          <a:prstGeom prst="ellipse">
            <a:avLst/>
          </a:prstGeom>
        </p:spPr>
      </p:pic>
      <p:pic>
        <p:nvPicPr>
          <p:cNvPr id="9" name="Audio 8">
            <a:hlinkClick r:id="" action="ppaction://media"/>
            <a:extLst>
              <a:ext uri="{FF2B5EF4-FFF2-40B4-BE49-F238E27FC236}">
                <a16:creationId xmlns:a16="http://schemas.microsoft.com/office/drawing/2014/main" id="{243AAC3E-1612-B545-AEF3-79CDBDBC82D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144000" y="4199088"/>
            <a:ext cx="812800" cy="812800"/>
          </a:xfrm>
          <a:prstGeom prst="rect">
            <a:avLst/>
          </a:prstGeom>
        </p:spPr>
      </p:pic>
    </p:spTree>
    <p:extLst>
      <p:ext uri="{BB962C8B-B14F-4D97-AF65-F5344CB8AC3E}">
        <p14:creationId xmlns:p14="http://schemas.microsoft.com/office/powerpoint/2010/main" val="3172433418"/>
      </p:ext>
    </p:extLst>
  </p:cSld>
  <p:clrMapOvr>
    <a:masterClrMapping/>
  </p:clrMapOvr>
  <mc:AlternateContent xmlns:mc="http://schemas.openxmlformats.org/markup-compatibility/2006" xmlns:p14="http://schemas.microsoft.com/office/powerpoint/2010/main">
    <mc:Choice Requires="p14">
      <p:transition spd="slow" p14:dur="2000" advTm="8618"/>
    </mc:Choice>
    <mc:Fallback xmlns="">
      <p:transition spd="slow" advTm="8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26"/>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dirty="0">
                <a:solidFill>
                  <a:schemeClr val="bg1">
                    <a:lumMod val="75000"/>
                  </a:schemeClr>
                </a:solidFill>
                <a:latin typeface="Helvetica Neue Light" panose="02000403000000020004" pitchFamily="2" charset="0"/>
                <a:ea typeface="Helvetica Neue Light" panose="02000403000000020004" pitchFamily="2" charset="0"/>
              </a:rPr>
              <a:t>3 independent variables:</a:t>
            </a:r>
          </a:p>
          <a:p>
            <a:pPr marL="342900">
              <a:lnSpc>
                <a:spcPct val="150000"/>
              </a:lnSpc>
            </a:pPr>
            <a:r>
              <a:rPr lang="en-GB" dirty="0">
                <a:solidFill>
                  <a:schemeClr val="bg1">
                    <a:lumMod val="75000"/>
                  </a:schemeClr>
                </a:solidFill>
                <a:latin typeface="Helvetica Neue Light" panose="02000403000000020004" pitchFamily="2" charset="0"/>
                <a:ea typeface="Helvetica Neue Light" panose="02000403000000020004" pitchFamily="2" charset="0"/>
              </a:rPr>
              <a:t>Embodiment (between-subjects) </a:t>
            </a:r>
          </a:p>
          <a:p>
            <a:pPr marL="342900">
              <a:lnSpc>
                <a:spcPct val="150000"/>
              </a:lnSpc>
            </a:pPr>
            <a:r>
              <a:rPr lang="en-GB" dirty="0">
                <a:latin typeface="Helvetica Neue Light" panose="02000403000000020004" pitchFamily="2" charset="0"/>
                <a:ea typeface="Helvetica Neue Light" panose="02000403000000020004" pitchFamily="2" charset="0"/>
              </a:rPr>
              <a:t>Playing strategy of the agents (within-subjects) </a:t>
            </a:r>
          </a:p>
          <a:p>
            <a:pPr marL="800100" lvl="1">
              <a:lnSpc>
                <a:spcPct val="150000"/>
              </a:lnSpc>
            </a:pPr>
            <a:r>
              <a:rPr lang="en-GB" dirty="0">
                <a:solidFill>
                  <a:srgbClr val="FF626C"/>
                </a:solidFill>
                <a:latin typeface="Helvetica Neue Light" panose="02000403000000020004" pitchFamily="2" charset="0"/>
                <a:ea typeface="Helvetica Neue Light" panose="02000403000000020004" pitchFamily="2" charset="0"/>
              </a:rPr>
              <a:t>Selfish</a:t>
            </a:r>
          </a:p>
          <a:p>
            <a:pPr marL="800100" lvl="1">
              <a:lnSpc>
                <a:spcPct val="150000"/>
              </a:lnSpc>
            </a:pPr>
            <a:r>
              <a:rPr lang="en-GB" dirty="0">
                <a:solidFill>
                  <a:srgbClr val="5DCEFF"/>
                </a:solidFill>
                <a:latin typeface="Helvetica Neue Light" panose="02000403000000020004" pitchFamily="2" charset="0"/>
                <a:ea typeface="Helvetica Neue Light" panose="02000403000000020004" pitchFamily="2" charset="0"/>
              </a:rPr>
              <a:t>Prosocial</a:t>
            </a:r>
          </a:p>
          <a:p>
            <a:pPr marL="342900">
              <a:lnSpc>
                <a:spcPct val="150000"/>
              </a:lnSpc>
            </a:pPr>
            <a:r>
              <a:rPr lang="en-GB" dirty="0">
                <a:solidFill>
                  <a:schemeClr val="bg1">
                    <a:lumMod val="75000"/>
                  </a:schemeClr>
                </a:solidFill>
                <a:latin typeface="Helvetica Neue Light" panose="02000403000000020004" pitchFamily="2" charset="0"/>
                <a:ea typeface="Helvetica Neue Light" panose="02000403000000020004" pitchFamily="2" charset="0"/>
              </a:rPr>
              <a:t>Outcome of game (between-subjects)</a:t>
            </a:r>
            <a:endParaRPr dirty="0">
              <a:solidFill>
                <a:schemeClr val="bg1">
                  <a:lumMod val="75000"/>
                </a:schemeClr>
              </a:solidFill>
              <a:latin typeface="Helvetica Neue Light" panose="02000403000000020004" pitchFamily="2" charset="0"/>
              <a:ea typeface="Helvetica Neue Light" panose="02000403000000020004" pitchFamily="2" charset="0"/>
            </a:endParaRPr>
          </a:p>
        </p:txBody>
      </p:sp>
      <p:sp>
        <p:nvSpPr>
          <p:cNvPr id="7" name="Google Shape;204;p21">
            <a:extLst>
              <a:ext uri="{FF2B5EF4-FFF2-40B4-BE49-F238E27FC236}">
                <a16:creationId xmlns:a16="http://schemas.microsoft.com/office/drawing/2014/main" id="{F322087E-97E8-3F45-B617-2837FE348FE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User Study</a:t>
            </a:r>
            <a:endParaRPr dirty="0">
              <a:latin typeface="Helvetica Neue Light" panose="02000403000000020004" pitchFamily="2" charset="0"/>
              <a:ea typeface="Helvetica Neue Light" panose="02000403000000020004" pitchFamily="2" charset="0"/>
            </a:endParaRPr>
          </a:p>
        </p:txBody>
      </p:sp>
      <p:cxnSp>
        <p:nvCxnSpPr>
          <p:cNvPr id="8" name="Straight Connector 7">
            <a:extLst>
              <a:ext uri="{FF2B5EF4-FFF2-40B4-BE49-F238E27FC236}">
                <a16:creationId xmlns:a16="http://schemas.microsoft.com/office/drawing/2014/main" id="{1215077B-62D8-EA45-B801-2D490EE79221}"/>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030EAE2D-C88F-5E4A-9CDD-616E2D205D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949695067"/>
      </p:ext>
    </p:extLst>
  </p:cSld>
  <p:clrMapOvr>
    <a:masterClrMapping/>
  </p:clrMapOvr>
  <mc:AlternateContent xmlns:mc="http://schemas.openxmlformats.org/markup-compatibility/2006" xmlns:p14="http://schemas.microsoft.com/office/powerpoint/2010/main">
    <mc:Choice Requires="p14">
      <p:transition spd="slow" p14:dur="2000" advTm="15099"/>
    </mc:Choice>
    <mc:Fallback xmlns="">
      <p:transition spd="slow" advTm="15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26"/>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dirty="0">
                <a:solidFill>
                  <a:schemeClr val="bg1">
                    <a:lumMod val="75000"/>
                  </a:schemeClr>
                </a:solidFill>
                <a:latin typeface="Helvetica Neue Light" panose="02000403000000020004" pitchFamily="2" charset="0"/>
                <a:ea typeface="Helvetica Neue Light" panose="02000403000000020004" pitchFamily="2" charset="0"/>
              </a:rPr>
              <a:t>3 independent variables:</a:t>
            </a:r>
          </a:p>
          <a:p>
            <a:pPr marL="342900">
              <a:lnSpc>
                <a:spcPct val="150000"/>
              </a:lnSpc>
            </a:pPr>
            <a:r>
              <a:rPr lang="en-GB" dirty="0">
                <a:solidFill>
                  <a:schemeClr val="bg1">
                    <a:lumMod val="75000"/>
                  </a:schemeClr>
                </a:solidFill>
                <a:latin typeface="Helvetica Neue Light" panose="02000403000000020004" pitchFamily="2" charset="0"/>
                <a:ea typeface="Helvetica Neue Light" panose="02000403000000020004" pitchFamily="2" charset="0"/>
              </a:rPr>
              <a:t>Embodiment (between-subjects) </a:t>
            </a:r>
          </a:p>
          <a:p>
            <a:pPr marL="342900">
              <a:lnSpc>
                <a:spcPct val="150000"/>
              </a:lnSpc>
            </a:pPr>
            <a:r>
              <a:rPr lang="en-GB" dirty="0">
                <a:solidFill>
                  <a:schemeClr val="bg1">
                    <a:lumMod val="75000"/>
                  </a:schemeClr>
                </a:solidFill>
                <a:latin typeface="Helvetica Neue Light" panose="02000403000000020004" pitchFamily="2" charset="0"/>
                <a:ea typeface="Helvetica Neue Light" panose="02000403000000020004" pitchFamily="2" charset="0"/>
              </a:rPr>
              <a:t>Playing strategy of the agents (within-subjects) </a:t>
            </a:r>
          </a:p>
          <a:p>
            <a:pPr marL="342900">
              <a:lnSpc>
                <a:spcPct val="150000"/>
              </a:lnSpc>
            </a:pPr>
            <a:r>
              <a:rPr lang="en-GB" dirty="0">
                <a:latin typeface="Helvetica Neue Light" panose="02000403000000020004" pitchFamily="2" charset="0"/>
                <a:ea typeface="Helvetica Neue Light" panose="02000403000000020004" pitchFamily="2" charset="0"/>
              </a:rPr>
              <a:t>Outcome of game (between-subjects)</a:t>
            </a:r>
          </a:p>
          <a:p>
            <a:pPr marL="800100" lvl="1">
              <a:lnSpc>
                <a:spcPct val="150000"/>
              </a:lnSpc>
            </a:pPr>
            <a:r>
              <a:rPr lang="en-GB" dirty="0">
                <a:latin typeface="Helvetica Neue Light" panose="02000403000000020004" pitchFamily="2" charset="0"/>
                <a:ea typeface="Helvetica Neue Light" panose="02000403000000020004" pitchFamily="2" charset="0"/>
              </a:rPr>
              <a:t>The team wins</a:t>
            </a:r>
          </a:p>
          <a:p>
            <a:pPr marL="800100" lvl="1">
              <a:lnSpc>
                <a:spcPct val="150000"/>
              </a:lnSpc>
            </a:pPr>
            <a:r>
              <a:rPr lang="en-GB" dirty="0">
                <a:latin typeface="Helvetica Neue Light" panose="02000403000000020004" pitchFamily="2" charset="0"/>
                <a:ea typeface="Helvetica Neue Light" panose="02000403000000020004" pitchFamily="2" charset="0"/>
              </a:rPr>
              <a:t>The team loses</a:t>
            </a:r>
            <a:endParaRPr dirty="0">
              <a:latin typeface="Helvetica Neue Light" panose="02000403000000020004" pitchFamily="2" charset="0"/>
              <a:ea typeface="Helvetica Neue Light" panose="02000403000000020004" pitchFamily="2" charset="0"/>
            </a:endParaRPr>
          </a:p>
        </p:txBody>
      </p:sp>
      <p:sp>
        <p:nvSpPr>
          <p:cNvPr id="7" name="Google Shape;204;p21">
            <a:extLst>
              <a:ext uri="{FF2B5EF4-FFF2-40B4-BE49-F238E27FC236}">
                <a16:creationId xmlns:a16="http://schemas.microsoft.com/office/drawing/2014/main" id="{F322087E-97E8-3F45-B617-2837FE348FE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User Study</a:t>
            </a:r>
            <a:endParaRPr dirty="0">
              <a:latin typeface="Helvetica Neue Light" panose="02000403000000020004" pitchFamily="2" charset="0"/>
              <a:ea typeface="Helvetica Neue Light" panose="02000403000000020004" pitchFamily="2" charset="0"/>
            </a:endParaRPr>
          </a:p>
        </p:txBody>
      </p:sp>
      <p:cxnSp>
        <p:nvCxnSpPr>
          <p:cNvPr id="8" name="Straight Connector 7">
            <a:extLst>
              <a:ext uri="{FF2B5EF4-FFF2-40B4-BE49-F238E27FC236}">
                <a16:creationId xmlns:a16="http://schemas.microsoft.com/office/drawing/2014/main" id="{1215077B-62D8-EA45-B801-2D490EE79221}"/>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 name="Google Shape;251;p27">
            <a:extLst>
              <a:ext uri="{FF2B5EF4-FFF2-40B4-BE49-F238E27FC236}">
                <a16:creationId xmlns:a16="http://schemas.microsoft.com/office/drawing/2014/main" id="{5C598EF8-7718-C64F-87E0-10ED8A03D446}"/>
              </a:ext>
            </a:extLst>
          </p:cNvPr>
          <p:cNvSpPr txBox="1">
            <a:spLocks/>
          </p:cNvSpPr>
          <p:nvPr/>
        </p:nvSpPr>
        <p:spPr>
          <a:xfrm>
            <a:off x="311700" y="4775122"/>
            <a:ext cx="8520600" cy="368378"/>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Aft>
                <a:spcPts val="1000"/>
              </a:spcAft>
              <a:buNone/>
            </a:pPr>
            <a:r>
              <a:rPr lang="en-GB" sz="800" dirty="0">
                <a:latin typeface="Helvetica Neue Light" panose="02000403000000020004" pitchFamily="2" charset="0"/>
                <a:ea typeface="Helvetica Neue Light" panose="02000403000000020004" pitchFamily="2" charset="0"/>
              </a:rPr>
              <a:t>Correia, F., </a:t>
            </a:r>
            <a:r>
              <a:rPr lang="en-GB" sz="800" dirty="0" err="1">
                <a:latin typeface="Helvetica Neue Light" panose="02000403000000020004" pitchFamily="2" charset="0"/>
                <a:ea typeface="Helvetica Neue Light" panose="02000403000000020004" pitchFamily="2" charset="0"/>
              </a:rPr>
              <a:t>Mascarenhas</a:t>
            </a:r>
            <a:r>
              <a:rPr lang="en-GB" sz="800" dirty="0">
                <a:latin typeface="Helvetica Neue Light" panose="02000403000000020004" pitchFamily="2" charset="0"/>
                <a:ea typeface="Helvetica Neue Light" panose="02000403000000020004" pitchFamily="2" charset="0"/>
              </a:rPr>
              <a:t>, S. F., Gomes, S., Arriaga, P., </a:t>
            </a:r>
            <a:r>
              <a:rPr lang="en-GB" sz="800" dirty="0" err="1">
                <a:latin typeface="Helvetica Neue Light" panose="02000403000000020004" pitchFamily="2" charset="0"/>
                <a:ea typeface="Helvetica Neue Light" panose="02000403000000020004" pitchFamily="2" charset="0"/>
              </a:rPr>
              <a:t>Leite</a:t>
            </a:r>
            <a:r>
              <a:rPr lang="en-GB" sz="800" dirty="0">
                <a:latin typeface="Helvetica Neue Light" panose="02000403000000020004" pitchFamily="2" charset="0"/>
                <a:ea typeface="Helvetica Neue Light" panose="02000403000000020004" pitchFamily="2" charset="0"/>
              </a:rPr>
              <a:t>, I., Prada, R., Melo, F. S. &amp; Paiva, A. (2019, March). Exploring </a:t>
            </a:r>
            <a:r>
              <a:rPr lang="en-GB" sz="800" dirty="0" err="1">
                <a:latin typeface="Helvetica Neue Light" panose="02000403000000020004" pitchFamily="2" charset="0"/>
                <a:ea typeface="Helvetica Neue Light" panose="02000403000000020004" pitchFamily="2" charset="0"/>
              </a:rPr>
              <a:t>prosociality</a:t>
            </a:r>
            <a:r>
              <a:rPr lang="en-GB" sz="800" dirty="0">
                <a:latin typeface="Helvetica Neue Light" panose="02000403000000020004" pitchFamily="2" charset="0"/>
                <a:ea typeface="Helvetica Neue Light" panose="02000403000000020004" pitchFamily="2" charset="0"/>
              </a:rPr>
              <a:t> in human-robot teams. In 2019 14th ACM/IEEE International Conference on Human-Robot Interaction (HRI) (pp. 143-151). IEEE.</a:t>
            </a:r>
          </a:p>
        </p:txBody>
      </p:sp>
      <p:pic>
        <p:nvPicPr>
          <p:cNvPr id="4" name="Audio 3">
            <a:hlinkClick r:id="" action="ppaction://media"/>
            <a:extLst>
              <a:ext uri="{FF2B5EF4-FFF2-40B4-BE49-F238E27FC236}">
                <a16:creationId xmlns:a16="http://schemas.microsoft.com/office/drawing/2014/main" id="{419ED2B2-DC57-614D-9946-17945BE303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679142513"/>
      </p:ext>
    </p:extLst>
  </p:cSld>
  <p:clrMapOvr>
    <a:masterClrMapping/>
  </p:clrMapOvr>
  <mc:AlternateContent xmlns:mc="http://schemas.openxmlformats.org/markup-compatibility/2006" xmlns:p14="http://schemas.microsoft.com/office/powerpoint/2010/main">
    <mc:Choice Requires="p14">
      <p:transition spd="slow" p14:dur="2000" advTm="7754"/>
    </mc:Choice>
    <mc:Fallback xmlns="">
      <p:transition spd="slow" advTm="7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9"/>
        <p:cNvGrpSpPr/>
        <p:nvPr/>
      </p:nvGrpSpPr>
      <p:grpSpPr>
        <a:xfrm>
          <a:off x="0" y="0"/>
          <a:ext cx="0" cy="0"/>
          <a:chOff x="0" y="0"/>
          <a:chExt cx="0" cy="0"/>
        </a:xfrm>
      </p:grpSpPr>
      <p:sp>
        <p:nvSpPr>
          <p:cNvPr id="10" name="Google Shape;204;p21">
            <a:extLst>
              <a:ext uri="{FF2B5EF4-FFF2-40B4-BE49-F238E27FC236}">
                <a16:creationId xmlns:a16="http://schemas.microsoft.com/office/drawing/2014/main" id="{A5668779-02E0-9C44-874F-087186108F0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Hypotheses</a:t>
            </a:r>
            <a:endParaRPr dirty="0">
              <a:latin typeface="Helvetica Neue Light" panose="02000403000000020004" pitchFamily="2" charset="0"/>
              <a:ea typeface="Helvetica Neue Light" panose="02000403000000020004" pitchFamily="2" charset="0"/>
            </a:endParaRPr>
          </a:p>
        </p:txBody>
      </p:sp>
      <p:cxnSp>
        <p:nvCxnSpPr>
          <p:cNvPr id="11" name="Straight Connector 10">
            <a:extLst>
              <a:ext uri="{FF2B5EF4-FFF2-40B4-BE49-F238E27FC236}">
                <a16:creationId xmlns:a16="http://schemas.microsoft.com/office/drawing/2014/main" id="{03DC87E1-F1E6-3D4A-818C-F87BF90748AA}"/>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Google Shape;263;p29">
            <a:extLst>
              <a:ext uri="{FF2B5EF4-FFF2-40B4-BE49-F238E27FC236}">
                <a16:creationId xmlns:a16="http://schemas.microsoft.com/office/drawing/2014/main" id="{0FF969EB-9720-5443-A2EC-AD130C89E884}"/>
              </a:ext>
            </a:extLst>
          </p:cNvPr>
          <p:cNvSpPr txBox="1">
            <a:spLocks noGrp="1"/>
          </p:cNvSpPr>
          <p:nvPr>
            <p:ph type="body" idx="1"/>
          </p:nvPr>
        </p:nvSpPr>
        <p:spPr>
          <a:xfrm>
            <a:off x="311700" y="1432682"/>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GB" b="1" dirty="0">
                <a:latin typeface="Helvetica Neue Light" panose="02000403000000020004" pitchFamily="2" charset="0"/>
                <a:ea typeface="Helvetica Neue Light" panose="02000403000000020004" pitchFamily="2" charset="0"/>
              </a:rPr>
              <a:t>Cooperation</a:t>
            </a:r>
            <a:r>
              <a:rPr lang="en-GB" b="1" baseline="30000" dirty="0">
                <a:latin typeface="Helvetica Neue Light" panose="02000403000000020004" pitchFamily="2" charset="0"/>
                <a:ea typeface="Helvetica Neue Light" panose="02000403000000020004" pitchFamily="2" charset="0"/>
              </a:rPr>
              <a:t>1</a:t>
            </a:r>
            <a:r>
              <a:rPr lang="en-GB" dirty="0">
                <a:latin typeface="Helvetica Neue Light" panose="02000403000000020004" pitchFamily="2" charset="0"/>
                <a:ea typeface="Helvetica Neue Light" panose="02000403000000020004" pitchFamily="2" charset="0"/>
              </a:rPr>
              <a:t> - Participants  will  be  more  prosocial  in  the  embodied condition compared to the disembodied condition.</a:t>
            </a:r>
            <a:endParaRPr dirty="0">
              <a:latin typeface="Helvetica Neue Light" panose="02000403000000020004" pitchFamily="2" charset="0"/>
              <a:ea typeface="Helvetica Neue Light" panose="02000403000000020004" pitchFamily="2" charset="0"/>
            </a:endParaRPr>
          </a:p>
        </p:txBody>
      </p:sp>
      <p:sp>
        <p:nvSpPr>
          <p:cNvPr id="7" name="Google Shape;251;p27">
            <a:extLst>
              <a:ext uri="{FF2B5EF4-FFF2-40B4-BE49-F238E27FC236}">
                <a16:creationId xmlns:a16="http://schemas.microsoft.com/office/drawing/2014/main" id="{07AC1CD5-5BBA-C54C-8C41-307856A3FDC8}"/>
              </a:ext>
            </a:extLst>
          </p:cNvPr>
          <p:cNvSpPr txBox="1">
            <a:spLocks/>
          </p:cNvSpPr>
          <p:nvPr/>
        </p:nvSpPr>
        <p:spPr>
          <a:xfrm>
            <a:off x="311700" y="4775122"/>
            <a:ext cx="8520600" cy="368378"/>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Aft>
                <a:spcPts val="1000"/>
              </a:spcAft>
              <a:buNone/>
            </a:pPr>
            <a:r>
              <a:rPr lang="en-GB" sz="1200" baseline="30000" dirty="0">
                <a:latin typeface="Helvetica Neue Light" panose="02000403000000020004" pitchFamily="2" charset="0"/>
                <a:ea typeface="Helvetica Neue Light" panose="02000403000000020004" pitchFamily="2" charset="0"/>
              </a:rPr>
              <a:t>1</a:t>
            </a:r>
            <a:r>
              <a:rPr lang="en-GB" sz="1200" b="1" i="1" dirty="0">
                <a:latin typeface="Helvetica Neue Light" panose="02000403000000020004" pitchFamily="2" charset="0"/>
                <a:ea typeface="Helvetica Neue Light" panose="02000403000000020004" pitchFamily="2" charset="0"/>
              </a:rPr>
              <a:t>Cooperation</a:t>
            </a:r>
            <a:r>
              <a:rPr lang="en-GB" sz="1200" dirty="0">
                <a:latin typeface="Helvetica Neue Light" panose="02000403000000020004" pitchFamily="2" charset="0"/>
                <a:ea typeface="Helvetica Neue Light" panose="02000403000000020004" pitchFamily="2" charset="0"/>
              </a:rPr>
              <a:t> was measured by the strategy participants took to play the social dilemma.</a:t>
            </a:r>
          </a:p>
        </p:txBody>
      </p:sp>
      <p:pic>
        <p:nvPicPr>
          <p:cNvPr id="4" name="Audio 3">
            <a:hlinkClick r:id="" action="ppaction://media"/>
            <a:extLst>
              <a:ext uri="{FF2B5EF4-FFF2-40B4-BE49-F238E27FC236}">
                <a16:creationId xmlns:a16="http://schemas.microsoft.com/office/drawing/2014/main" id="{8878F85E-ACCE-D94C-B545-7D4703FB80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862"/>
    </mc:Choice>
    <mc:Fallback xmlns="">
      <p:transition spd="slow" advTm="15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7" name="Google Shape;204;p21">
            <a:extLst>
              <a:ext uri="{FF2B5EF4-FFF2-40B4-BE49-F238E27FC236}">
                <a16:creationId xmlns:a16="http://schemas.microsoft.com/office/drawing/2014/main" id="{725E0C2A-0E12-6A49-A409-BC851B82B64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Hypotheses</a:t>
            </a:r>
            <a:endParaRPr dirty="0">
              <a:latin typeface="Helvetica Neue Light" panose="02000403000000020004" pitchFamily="2" charset="0"/>
              <a:ea typeface="Helvetica Neue Light" panose="02000403000000020004" pitchFamily="2" charset="0"/>
            </a:endParaRPr>
          </a:p>
        </p:txBody>
      </p:sp>
      <p:cxnSp>
        <p:nvCxnSpPr>
          <p:cNvPr id="8" name="Straight Connector 7">
            <a:extLst>
              <a:ext uri="{FF2B5EF4-FFF2-40B4-BE49-F238E27FC236}">
                <a16:creationId xmlns:a16="http://schemas.microsoft.com/office/drawing/2014/main" id="{09ED3B33-C5C7-4546-B500-294B7AF41AFB}"/>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Google Shape;263;p29">
            <a:extLst>
              <a:ext uri="{FF2B5EF4-FFF2-40B4-BE49-F238E27FC236}">
                <a16:creationId xmlns:a16="http://schemas.microsoft.com/office/drawing/2014/main" id="{FE817A15-BCF5-0D49-A717-CBA7BDE85F65}"/>
              </a:ext>
            </a:extLst>
          </p:cNvPr>
          <p:cNvSpPr txBox="1">
            <a:spLocks noGrp="1"/>
          </p:cNvSpPr>
          <p:nvPr>
            <p:ph type="body" idx="1"/>
          </p:nvPr>
        </p:nvSpPr>
        <p:spPr>
          <a:xfrm>
            <a:off x="311700" y="1432682"/>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GB" b="1" dirty="0">
                <a:solidFill>
                  <a:schemeClr val="bg1">
                    <a:lumMod val="75000"/>
                  </a:schemeClr>
                </a:solidFill>
                <a:latin typeface="Helvetica Neue Light" panose="02000403000000020004" pitchFamily="2" charset="0"/>
                <a:ea typeface="Helvetica Neue Light" panose="02000403000000020004" pitchFamily="2" charset="0"/>
              </a:rPr>
              <a:t>Cooperation</a:t>
            </a:r>
            <a:r>
              <a:rPr lang="en-GB" dirty="0">
                <a:solidFill>
                  <a:schemeClr val="bg1">
                    <a:lumMod val="75000"/>
                  </a:schemeClr>
                </a:solidFill>
                <a:latin typeface="Helvetica Neue Light" panose="02000403000000020004" pitchFamily="2" charset="0"/>
                <a:ea typeface="Helvetica Neue Light" panose="02000403000000020004" pitchFamily="2" charset="0"/>
              </a:rPr>
              <a:t> - Participants  will  be  more  prosocial  in  the  embodied condition compared to the disembodied condition.</a:t>
            </a:r>
            <a:endParaRPr dirty="0">
              <a:solidFill>
                <a:schemeClr val="bg1">
                  <a:lumMod val="75000"/>
                </a:schemeClr>
              </a:solidFill>
              <a:latin typeface="Helvetica Neue Light" panose="02000403000000020004" pitchFamily="2" charset="0"/>
              <a:ea typeface="Helvetica Neue Light" panose="02000403000000020004" pitchFamily="2" charset="0"/>
            </a:endParaRPr>
          </a:p>
          <a:p>
            <a:pPr marL="0" lvl="0" indent="0" algn="l" rtl="0">
              <a:lnSpc>
                <a:spcPct val="100000"/>
              </a:lnSpc>
              <a:spcBef>
                <a:spcPts val="1000"/>
              </a:spcBef>
              <a:spcAft>
                <a:spcPts val="1200"/>
              </a:spcAft>
              <a:buClr>
                <a:schemeClr val="dk1"/>
              </a:buClr>
              <a:buSzPts val="1100"/>
              <a:buFont typeface="Arial"/>
              <a:buNone/>
            </a:pPr>
            <a:r>
              <a:rPr lang="en-GB" b="1" dirty="0">
                <a:latin typeface="Helvetica Neue Light" panose="02000403000000020004" pitchFamily="2" charset="0"/>
                <a:ea typeface="Helvetica Neue Light" panose="02000403000000020004" pitchFamily="2" charset="0"/>
              </a:rPr>
              <a:t>Perception of the team</a:t>
            </a:r>
            <a:r>
              <a:rPr lang="en-GB" b="1" baseline="30000" dirty="0">
                <a:latin typeface="Helvetica Neue Light" panose="02000403000000020004" pitchFamily="2" charset="0"/>
                <a:ea typeface="Helvetica Neue Light" panose="02000403000000020004" pitchFamily="2" charset="0"/>
              </a:rPr>
              <a:t>2</a:t>
            </a:r>
            <a:r>
              <a:rPr lang="en-GB" b="1" dirty="0">
                <a:latin typeface="Helvetica Neue Light" panose="02000403000000020004" pitchFamily="2" charset="0"/>
                <a:ea typeface="Helvetica Neue Light" panose="02000403000000020004" pitchFamily="2" charset="0"/>
              </a:rPr>
              <a:t> </a:t>
            </a:r>
            <a:r>
              <a:rPr lang="en-GB" dirty="0">
                <a:latin typeface="Helvetica Neue Light" panose="02000403000000020004" pitchFamily="2" charset="0"/>
                <a:ea typeface="Helvetica Neue Light" panose="02000403000000020004" pitchFamily="2" charset="0"/>
              </a:rPr>
              <a:t>- Participants will perceive the team more positively in the embodied condition compared to the disembodied condition.</a:t>
            </a:r>
            <a:endParaRPr dirty="0">
              <a:latin typeface="Helvetica Neue Light" panose="02000403000000020004" pitchFamily="2" charset="0"/>
              <a:ea typeface="Helvetica Neue Light" panose="02000403000000020004" pitchFamily="2" charset="0"/>
            </a:endParaRPr>
          </a:p>
        </p:txBody>
      </p:sp>
      <p:sp>
        <p:nvSpPr>
          <p:cNvPr id="9" name="Google Shape;251;p27">
            <a:extLst>
              <a:ext uri="{FF2B5EF4-FFF2-40B4-BE49-F238E27FC236}">
                <a16:creationId xmlns:a16="http://schemas.microsoft.com/office/drawing/2014/main" id="{FD57A548-5C83-6543-ACD5-D47C39170732}"/>
              </a:ext>
            </a:extLst>
          </p:cNvPr>
          <p:cNvSpPr txBox="1">
            <a:spLocks/>
          </p:cNvSpPr>
          <p:nvPr/>
        </p:nvSpPr>
        <p:spPr>
          <a:xfrm>
            <a:off x="311700" y="4775122"/>
            <a:ext cx="8520600" cy="368378"/>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Aft>
                <a:spcPts val="1000"/>
              </a:spcAft>
              <a:buNone/>
            </a:pPr>
            <a:r>
              <a:rPr lang="en-GB" sz="1200" baseline="30000" dirty="0">
                <a:latin typeface="Helvetica Neue Light" panose="02000403000000020004" pitchFamily="2" charset="0"/>
                <a:ea typeface="Helvetica Neue Light" panose="02000403000000020004" pitchFamily="2" charset="0"/>
              </a:rPr>
              <a:t>2</a:t>
            </a:r>
            <a:r>
              <a:rPr lang="en-GB" sz="1200" b="1" i="1" dirty="0">
                <a:latin typeface="Helvetica Neue Light" panose="02000403000000020004" pitchFamily="2" charset="0"/>
                <a:ea typeface="Helvetica Neue Light" panose="02000403000000020004" pitchFamily="2" charset="0"/>
              </a:rPr>
              <a:t>Perception of the team</a:t>
            </a:r>
            <a:r>
              <a:rPr lang="en-GB" sz="1200" dirty="0">
                <a:latin typeface="Helvetica Neue Light" panose="02000403000000020004" pitchFamily="2" charset="0"/>
                <a:ea typeface="Helvetica Neue Light" panose="02000403000000020004" pitchFamily="2" charset="0"/>
              </a:rPr>
              <a:t> was measured with subjective scales of group identification and group trust.</a:t>
            </a:r>
          </a:p>
        </p:txBody>
      </p:sp>
      <p:pic>
        <p:nvPicPr>
          <p:cNvPr id="4" name="Audio 3">
            <a:hlinkClick r:id="" action="ppaction://media"/>
            <a:extLst>
              <a:ext uri="{FF2B5EF4-FFF2-40B4-BE49-F238E27FC236}">
                <a16:creationId xmlns:a16="http://schemas.microsoft.com/office/drawing/2014/main" id="{DD6A462F-3A3B-F844-AD66-7EB7F06A1D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455"/>
    </mc:Choice>
    <mc:Fallback xmlns="">
      <p:transition spd="slow" advTm="14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p:nvSpPr>
          <p:cNvPr id="263" name="Google Shape;263;p29"/>
          <p:cNvSpPr txBox="1">
            <a:spLocks noGrp="1"/>
          </p:cNvSpPr>
          <p:nvPr>
            <p:ph type="body" idx="1"/>
          </p:nvPr>
        </p:nvSpPr>
        <p:spPr>
          <a:xfrm>
            <a:off x="311700" y="1432682"/>
            <a:ext cx="8520600" cy="337598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GB" b="1" dirty="0">
                <a:solidFill>
                  <a:schemeClr val="bg1">
                    <a:lumMod val="75000"/>
                  </a:schemeClr>
                </a:solidFill>
                <a:latin typeface="Helvetica Neue Light" panose="02000403000000020004" pitchFamily="2" charset="0"/>
                <a:ea typeface="Helvetica Neue Light" panose="02000403000000020004" pitchFamily="2" charset="0"/>
              </a:rPr>
              <a:t>Cooperation</a:t>
            </a:r>
            <a:r>
              <a:rPr lang="en-GB" dirty="0">
                <a:solidFill>
                  <a:schemeClr val="bg1">
                    <a:lumMod val="75000"/>
                  </a:schemeClr>
                </a:solidFill>
                <a:latin typeface="Helvetica Neue Light" panose="02000403000000020004" pitchFamily="2" charset="0"/>
                <a:ea typeface="Helvetica Neue Light" panose="02000403000000020004" pitchFamily="2" charset="0"/>
              </a:rPr>
              <a:t> - Participants  will  be  more  prosocial  in  the  embodied condition compared to the disembodied condition.</a:t>
            </a:r>
            <a:endParaRPr dirty="0">
              <a:solidFill>
                <a:schemeClr val="bg1">
                  <a:lumMod val="75000"/>
                </a:schemeClr>
              </a:solidFill>
              <a:latin typeface="Helvetica Neue Light" panose="02000403000000020004" pitchFamily="2" charset="0"/>
              <a:ea typeface="Helvetica Neue Light" panose="02000403000000020004" pitchFamily="2" charset="0"/>
            </a:endParaRPr>
          </a:p>
          <a:p>
            <a:pPr marL="0" lvl="0" indent="0" algn="l" rtl="0">
              <a:lnSpc>
                <a:spcPct val="100000"/>
              </a:lnSpc>
              <a:spcBef>
                <a:spcPts val="1000"/>
              </a:spcBef>
              <a:spcAft>
                <a:spcPts val="1200"/>
              </a:spcAft>
              <a:buClr>
                <a:schemeClr val="dk1"/>
              </a:buClr>
              <a:buSzPts val="1100"/>
              <a:buFont typeface="Arial"/>
              <a:buNone/>
            </a:pPr>
            <a:r>
              <a:rPr lang="en-GB" b="1" dirty="0">
                <a:solidFill>
                  <a:schemeClr val="bg1">
                    <a:lumMod val="75000"/>
                  </a:schemeClr>
                </a:solidFill>
                <a:latin typeface="Helvetica Neue Light" panose="02000403000000020004" pitchFamily="2" charset="0"/>
                <a:ea typeface="Helvetica Neue Light" panose="02000403000000020004" pitchFamily="2" charset="0"/>
              </a:rPr>
              <a:t>Perception of the team </a:t>
            </a:r>
            <a:r>
              <a:rPr lang="en-GB" dirty="0">
                <a:solidFill>
                  <a:schemeClr val="bg1">
                    <a:lumMod val="75000"/>
                  </a:schemeClr>
                </a:solidFill>
                <a:latin typeface="Helvetica Neue Light" panose="02000403000000020004" pitchFamily="2" charset="0"/>
                <a:ea typeface="Helvetica Neue Light" panose="02000403000000020004" pitchFamily="2" charset="0"/>
              </a:rPr>
              <a:t>- Participants will perceive the team more positively in the embodied condition compared to the disembodied condition.</a:t>
            </a:r>
            <a:endParaRPr dirty="0">
              <a:solidFill>
                <a:schemeClr val="bg1">
                  <a:lumMod val="75000"/>
                </a:schemeClr>
              </a:solidFill>
              <a:latin typeface="Helvetica Neue Light" panose="02000403000000020004" pitchFamily="2" charset="0"/>
              <a:ea typeface="Helvetica Neue Light" panose="02000403000000020004" pitchFamily="2" charset="0"/>
            </a:endParaRPr>
          </a:p>
          <a:p>
            <a:pPr marL="0" lvl="0" indent="0" algn="l" rtl="0">
              <a:lnSpc>
                <a:spcPct val="100000"/>
              </a:lnSpc>
              <a:spcBef>
                <a:spcPts val="1000"/>
              </a:spcBef>
              <a:spcAft>
                <a:spcPts val="1200"/>
              </a:spcAft>
              <a:buNone/>
            </a:pPr>
            <a:r>
              <a:rPr lang="en-GB" b="1" dirty="0">
                <a:latin typeface="Helvetica Neue Light" panose="02000403000000020004" pitchFamily="2" charset="0"/>
                <a:ea typeface="Helvetica Neue Light" panose="02000403000000020004" pitchFamily="2" charset="0"/>
              </a:rPr>
              <a:t>Perception of the prosocial/selfish teammate</a:t>
            </a:r>
            <a:r>
              <a:rPr lang="en-GB" b="1" baseline="30000" dirty="0">
                <a:latin typeface="Helvetica Neue Light" panose="02000403000000020004" pitchFamily="2" charset="0"/>
                <a:ea typeface="Helvetica Neue Light" panose="02000403000000020004" pitchFamily="2" charset="0"/>
              </a:rPr>
              <a:t>3</a:t>
            </a:r>
            <a:r>
              <a:rPr lang="en-GB" b="1" dirty="0">
                <a:latin typeface="Helvetica Neue Light" panose="02000403000000020004" pitchFamily="2" charset="0"/>
                <a:ea typeface="Helvetica Neue Light" panose="02000403000000020004" pitchFamily="2" charset="0"/>
              </a:rPr>
              <a:t> </a:t>
            </a:r>
            <a:r>
              <a:rPr lang="en-GB" dirty="0">
                <a:latin typeface="Helvetica Neue Light" panose="02000403000000020004" pitchFamily="2" charset="0"/>
                <a:ea typeface="Helvetica Neue Light" panose="02000403000000020004" pitchFamily="2" charset="0"/>
              </a:rPr>
              <a:t>- The perception of the prosocial and the selfish agents will be, respectively, more positive and more negative when it is embodied than when it is disembodied.</a:t>
            </a:r>
            <a:endParaRPr dirty="0">
              <a:latin typeface="Helvetica Neue Light" panose="02000403000000020004" pitchFamily="2" charset="0"/>
              <a:ea typeface="Helvetica Neue Light" panose="02000403000000020004" pitchFamily="2" charset="0"/>
            </a:endParaRPr>
          </a:p>
        </p:txBody>
      </p:sp>
      <p:sp>
        <p:nvSpPr>
          <p:cNvPr id="9" name="Google Shape;204;p21">
            <a:extLst>
              <a:ext uri="{FF2B5EF4-FFF2-40B4-BE49-F238E27FC236}">
                <a16:creationId xmlns:a16="http://schemas.microsoft.com/office/drawing/2014/main" id="{FD1EE567-0F37-5C46-A11A-CB6D60092E2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Hypotheses</a:t>
            </a:r>
            <a:endParaRPr dirty="0">
              <a:latin typeface="Helvetica Neue Light" panose="02000403000000020004" pitchFamily="2" charset="0"/>
              <a:ea typeface="Helvetica Neue Light" panose="02000403000000020004" pitchFamily="2" charset="0"/>
            </a:endParaRPr>
          </a:p>
        </p:txBody>
      </p:sp>
      <p:cxnSp>
        <p:nvCxnSpPr>
          <p:cNvPr id="10" name="Straight Connector 9">
            <a:extLst>
              <a:ext uri="{FF2B5EF4-FFF2-40B4-BE49-F238E27FC236}">
                <a16:creationId xmlns:a16="http://schemas.microsoft.com/office/drawing/2014/main" id="{94E6BB1A-E0B9-D242-A7C5-C89771797577}"/>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 name="Google Shape;251;p27">
            <a:extLst>
              <a:ext uri="{FF2B5EF4-FFF2-40B4-BE49-F238E27FC236}">
                <a16:creationId xmlns:a16="http://schemas.microsoft.com/office/drawing/2014/main" id="{DE27AC1D-7235-054C-B5DD-9A3EFF82CEBA}"/>
              </a:ext>
            </a:extLst>
          </p:cNvPr>
          <p:cNvSpPr txBox="1">
            <a:spLocks/>
          </p:cNvSpPr>
          <p:nvPr/>
        </p:nvSpPr>
        <p:spPr>
          <a:xfrm>
            <a:off x="311700" y="4775122"/>
            <a:ext cx="8520600" cy="368378"/>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Aft>
                <a:spcPts val="1000"/>
              </a:spcAft>
              <a:buNone/>
            </a:pPr>
            <a:r>
              <a:rPr lang="en-GB" sz="1200" baseline="30000" dirty="0">
                <a:latin typeface="Helvetica Neue Light" panose="02000403000000020004" pitchFamily="2" charset="0"/>
                <a:ea typeface="Helvetica Neue Light" panose="02000403000000020004" pitchFamily="2" charset="0"/>
              </a:rPr>
              <a:t>3</a:t>
            </a:r>
            <a:r>
              <a:rPr lang="en-GB" sz="1200" b="1" i="1" dirty="0">
                <a:latin typeface="Helvetica Neue Light" panose="02000403000000020004" pitchFamily="2" charset="0"/>
                <a:ea typeface="Helvetica Neue Light" panose="02000403000000020004" pitchFamily="2" charset="0"/>
              </a:rPr>
              <a:t>Perception of the teammates</a:t>
            </a:r>
            <a:r>
              <a:rPr lang="en-GB" sz="1200" dirty="0">
                <a:latin typeface="Helvetica Neue Light" panose="02000403000000020004" pitchFamily="2" charset="0"/>
                <a:ea typeface="Helvetica Neue Light" panose="02000403000000020004" pitchFamily="2" charset="0"/>
              </a:rPr>
              <a:t> was measured with subjective </a:t>
            </a:r>
            <a:r>
              <a:rPr lang="en-GB" sz="1200" dirty="0" err="1">
                <a:latin typeface="Helvetica Neue Light" panose="02000403000000020004" pitchFamily="2" charset="0"/>
                <a:ea typeface="Helvetica Neue Light" panose="02000403000000020004" pitchFamily="2" charset="0"/>
              </a:rPr>
              <a:t>RoSAS</a:t>
            </a:r>
            <a:r>
              <a:rPr lang="en-GB" sz="1200" dirty="0">
                <a:latin typeface="Helvetica Neue Light" panose="02000403000000020004" pitchFamily="2" charset="0"/>
                <a:ea typeface="Helvetica Neue Light" panose="02000403000000020004" pitchFamily="2" charset="0"/>
              </a:rPr>
              <a:t> scale.</a:t>
            </a:r>
          </a:p>
        </p:txBody>
      </p:sp>
      <p:pic>
        <p:nvPicPr>
          <p:cNvPr id="4" name="Audio 3">
            <a:hlinkClick r:id="" action="ppaction://media"/>
            <a:extLst>
              <a:ext uri="{FF2B5EF4-FFF2-40B4-BE49-F238E27FC236}">
                <a16:creationId xmlns:a16="http://schemas.microsoft.com/office/drawing/2014/main" id="{74CDAA95-D3C0-5E49-9248-15ABAE7E2D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489"/>
    </mc:Choice>
    <mc:Fallback xmlns="">
      <p:transition spd="slow" advTm="16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7"/>
        <p:cNvGrpSpPr/>
        <p:nvPr/>
      </p:nvGrpSpPr>
      <p:grpSpPr>
        <a:xfrm>
          <a:off x="0" y="0"/>
          <a:ext cx="0" cy="0"/>
          <a:chOff x="0" y="0"/>
          <a:chExt cx="0" cy="0"/>
        </a:xfrm>
      </p:grpSpPr>
      <p:sp>
        <p:nvSpPr>
          <p:cNvPr id="269" name="Google Shape;269;p3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latin typeface="Helvetica Neue Light" panose="02000403000000020004" pitchFamily="2" charset="0"/>
              <a:ea typeface="Helvetica Neue Light" panose="02000403000000020004" pitchFamily="2" charset="0"/>
            </a:endParaRPr>
          </a:p>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Total of 111 participants (age [22, 63], M</a:t>
            </a:r>
            <a:r>
              <a:rPr lang="en-GB" baseline="-25000" dirty="0">
                <a:latin typeface="Helvetica Neue Light" panose="02000403000000020004" pitchFamily="2" charset="0"/>
                <a:ea typeface="Helvetica Neue Light" panose="02000403000000020004" pitchFamily="2" charset="0"/>
              </a:rPr>
              <a:t>age</a:t>
            </a:r>
            <a:r>
              <a:rPr lang="en-GB" dirty="0">
                <a:latin typeface="Helvetica Neue Light" panose="02000403000000020004" pitchFamily="2" charset="0"/>
                <a:ea typeface="Helvetica Neue Light" panose="02000403000000020004" pitchFamily="2" charset="0"/>
              </a:rPr>
              <a:t> = 36.1 ± 10.8)</a:t>
            </a:r>
          </a:p>
          <a:p>
            <a:pPr marL="0" lvl="0" indent="0" algn="l" rtl="0">
              <a:spcBef>
                <a:spcPts val="0"/>
              </a:spcBef>
              <a:spcAft>
                <a:spcPts val="0"/>
              </a:spcAft>
              <a:buNone/>
            </a:pPr>
            <a:endParaRPr lang="en-GB" dirty="0">
              <a:latin typeface="Helvetica Neue Light" panose="02000403000000020004" pitchFamily="2" charset="0"/>
              <a:ea typeface="Helvetica Neue Light" panose="02000403000000020004" pitchFamily="2" charset="0"/>
            </a:endParaRPr>
          </a:p>
          <a:p>
            <a:pPr marL="0" lvl="0" indent="0" algn="l" rtl="0">
              <a:spcBef>
                <a:spcPts val="0"/>
              </a:spcBef>
              <a:spcAft>
                <a:spcPts val="0"/>
              </a:spcAft>
              <a:buNone/>
            </a:pPr>
            <a:endParaRPr dirty="0">
              <a:latin typeface="Helvetica Neue Light" panose="02000403000000020004" pitchFamily="2" charset="0"/>
              <a:ea typeface="Helvetica Neue Light" panose="02000403000000020004" pitchFamily="2" charset="0"/>
            </a:endParaRPr>
          </a:p>
          <a:p>
            <a:pPr marL="342900"/>
            <a:r>
              <a:rPr lang="en-GB" dirty="0">
                <a:latin typeface="Helvetica Neue Light" panose="02000403000000020004" pitchFamily="2" charset="0"/>
                <a:ea typeface="Helvetica Neue Light" panose="02000403000000020004" pitchFamily="2" charset="0"/>
              </a:rPr>
              <a:t>70 embodied condition</a:t>
            </a:r>
            <a:endParaRPr dirty="0">
              <a:latin typeface="Helvetica Neue Light" panose="02000403000000020004" pitchFamily="2" charset="0"/>
              <a:ea typeface="Helvetica Neue Light" panose="02000403000000020004" pitchFamily="2" charset="0"/>
            </a:endParaRPr>
          </a:p>
          <a:p>
            <a:pPr marL="1257300" lvl="2"/>
            <a:r>
              <a:rPr lang="en-GB" dirty="0">
                <a:latin typeface="Helvetica Neue Light" panose="02000403000000020004" pitchFamily="2" charset="0"/>
                <a:ea typeface="Helvetica Neue Light" panose="02000403000000020004" pitchFamily="2" charset="0"/>
              </a:rPr>
              <a:t>In-person recruitment</a:t>
            </a:r>
          </a:p>
          <a:p>
            <a:pPr marL="1257300" lvl="2"/>
            <a:endParaRPr dirty="0">
              <a:latin typeface="Helvetica Neue Light" panose="02000403000000020004" pitchFamily="2" charset="0"/>
              <a:ea typeface="Helvetica Neue Light" panose="02000403000000020004" pitchFamily="2" charset="0"/>
            </a:endParaRPr>
          </a:p>
          <a:p>
            <a:pPr marL="342900"/>
            <a:r>
              <a:rPr lang="en-GB" dirty="0">
                <a:latin typeface="Helvetica Neue Light" panose="02000403000000020004" pitchFamily="2" charset="0"/>
                <a:ea typeface="Helvetica Neue Light" panose="02000403000000020004" pitchFamily="2" charset="0"/>
              </a:rPr>
              <a:t>41 disembodied condition</a:t>
            </a:r>
            <a:endParaRPr dirty="0">
              <a:latin typeface="Helvetica Neue Light" panose="02000403000000020004" pitchFamily="2" charset="0"/>
              <a:ea typeface="Helvetica Neue Light" panose="02000403000000020004" pitchFamily="2" charset="0"/>
            </a:endParaRPr>
          </a:p>
          <a:p>
            <a:pPr marL="1257300" lvl="2">
              <a:spcAft>
                <a:spcPts val="1600"/>
              </a:spcAft>
            </a:pPr>
            <a:r>
              <a:rPr lang="en-GB" dirty="0">
                <a:latin typeface="Helvetica Neue Light" panose="02000403000000020004" pitchFamily="2" charset="0"/>
                <a:ea typeface="Helvetica Neue Light" panose="02000403000000020004" pitchFamily="2" charset="0"/>
              </a:rPr>
              <a:t>Amazon Mechanical Turk</a:t>
            </a:r>
            <a:endParaRPr dirty="0">
              <a:latin typeface="Helvetica Neue Light" panose="02000403000000020004" pitchFamily="2" charset="0"/>
              <a:ea typeface="Helvetica Neue Light" panose="02000403000000020004" pitchFamily="2" charset="0"/>
            </a:endParaRPr>
          </a:p>
        </p:txBody>
      </p:sp>
      <p:sp>
        <p:nvSpPr>
          <p:cNvPr id="9" name="Google Shape;204;p21">
            <a:extLst>
              <a:ext uri="{FF2B5EF4-FFF2-40B4-BE49-F238E27FC236}">
                <a16:creationId xmlns:a16="http://schemas.microsoft.com/office/drawing/2014/main" id="{460E9ECB-4ABF-F641-BC26-ED0B647D742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Sample</a:t>
            </a:r>
            <a:endParaRPr dirty="0">
              <a:latin typeface="Helvetica Neue Light" panose="02000403000000020004" pitchFamily="2" charset="0"/>
              <a:ea typeface="Helvetica Neue Light" panose="02000403000000020004" pitchFamily="2" charset="0"/>
            </a:endParaRPr>
          </a:p>
        </p:txBody>
      </p:sp>
      <p:cxnSp>
        <p:nvCxnSpPr>
          <p:cNvPr id="10" name="Straight Connector 9">
            <a:extLst>
              <a:ext uri="{FF2B5EF4-FFF2-40B4-BE49-F238E27FC236}">
                <a16:creationId xmlns:a16="http://schemas.microsoft.com/office/drawing/2014/main" id="{B3991C40-600C-7742-9E87-17E14ECFDEA2}"/>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DC2FC62E-B2A7-1044-BF89-ACB0B29000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967"/>
    </mc:Choice>
    <mc:Fallback xmlns="">
      <p:transition spd="slow" advTm="12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3"/>
        <p:cNvGrpSpPr/>
        <p:nvPr/>
      </p:nvGrpSpPr>
      <p:grpSpPr>
        <a:xfrm>
          <a:off x="0" y="0"/>
          <a:ext cx="0" cy="0"/>
          <a:chOff x="0" y="0"/>
          <a:chExt cx="0" cy="0"/>
        </a:xfrm>
      </p:grpSpPr>
      <p:sp>
        <p:nvSpPr>
          <p:cNvPr id="275" name="Google Shape;275;p31"/>
          <p:cNvSpPr txBox="1">
            <a:spLocks noGrp="1"/>
          </p:cNvSpPr>
          <p:nvPr>
            <p:ph type="body" idx="1"/>
          </p:nvPr>
        </p:nvSpPr>
        <p:spPr>
          <a:xfrm>
            <a:off x="1016971" y="3877343"/>
            <a:ext cx="7110058" cy="11894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latin typeface="Helvetica Neue Light" panose="02000403000000020004" pitchFamily="2" charset="0"/>
                <a:ea typeface="Helvetica Neue Light" panose="02000403000000020004" pitchFamily="2" charset="0"/>
              </a:rPr>
              <a:t>No significant difference were observed between the cooperation of the two conditions of embodiment</a:t>
            </a:r>
          </a:p>
          <a:p>
            <a:pPr marL="0" lvl="0" indent="0" algn="l" rtl="0">
              <a:spcBef>
                <a:spcPts val="0"/>
              </a:spcBef>
              <a:spcAft>
                <a:spcPts val="0"/>
              </a:spcAft>
              <a:buNone/>
            </a:pPr>
            <a:r>
              <a:rPr lang="en-GB" sz="1200" dirty="0">
                <a:solidFill>
                  <a:schemeClr val="dk1"/>
                </a:solidFill>
                <a:latin typeface="Helvetica Neue Light" panose="02000403000000020004" pitchFamily="2" charset="0"/>
                <a:ea typeface="Helvetica Neue Light" panose="02000403000000020004" pitchFamily="2" charset="0"/>
              </a:rPr>
              <a:t>(Z=−0.565,p= 0.572,r=0.055)</a:t>
            </a:r>
            <a:endParaRPr sz="1200" dirty="0">
              <a:solidFill>
                <a:schemeClr val="dk1"/>
              </a:solidFill>
              <a:latin typeface="Helvetica Neue Light" panose="02000403000000020004" pitchFamily="2" charset="0"/>
              <a:ea typeface="Helvetica Neue Light" panose="02000403000000020004" pitchFamily="2" charset="0"/>
            </a:endParaRPr>
          </a:p>
        </p:txBody>
      </p:sp>
      <p:sp>
        <p:nvSpPr>
          <p:cNvPr id="7" name="Google Shape;204;p21">
            <a:extLst>
              <a:ext uri="{FF2B5EF4-FFF2-40B4-BE49-F238E27FC236}">
                <a16:creationId xmlns:a16="http://schemas.microsoft.com/office/drawing/2014/main" id="{1F232DEF-A01C-A447-9EB4-9849BA42E49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Results -  Cooperation</a:t>
            </a:r>
            <a:endParaRPr dirty="0">
              <a:latin typeface="Helvetica Neue Light" panose="02000403000000020004" pitchFamily="2" charset="0"/>
              <a:ea typeface="Helvetica Neue Light" panose="02000403000000020004" pitchFamily="2" charset="0"/>
            </a:endParaRPr>
          </a:p>
        </p:txBody>
      </p:sp>
      <p:cxnSp>
        <p:nvCxnSpPr>
          <p:cNvPr id="8" name="Straight Connector 7">
            <a:extLst>
              <a:ext uri="{FF2B5EF4-FFF2-40B4-BE49-F238E27FC236}">
                <a16:creationId xmlns:a16="http://schemas.microsoft.com/office/drawing/2014/main" id="{36E907C7-7D99-1646-BB6D-9829509BBFF9}"/>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365A0770-38CB-3749-AE2A-EE811335C4DC}"/>
              </a:ext>
            </a:extLst>
          </p:cNvPr>
          <p:cNvGraphicFramePr/>
          <p:nvPr>
            <p:extLst>
              <p:ext uri="{D42A27DB-BD31-4B8C-83A1-F6EECF244321}">
                <p14:modId xmlns:p14="http://schemas.microsoft.com/office/powerpoint/2010/main" val="522463189"/>
              </p:ext>
            </p:extLst>
          </p:nvPr>
        </p:nvGraphicFramePr>
        <p:xfrm>
          <a:off x="2743709" y="1598450"/>
          <a:ext cx="3656581" cy="2278893"/>
        </p:xfrm>
        <a:graphic>
          <a:graphicData uri="http://schemas.openxmlformats.org/drawingml/2006/chart">
            <c:chart xmlns:c="http://schemas.openxmlformats.org/drawingml/2006/chart" xmlns:r="http://schemas.openxmlformats.org/officeDocument/2006/relationships" r:id="rId5"/>
          </a:graphicData>
        </a:graphic>
      </p:graphicFrame>
      <p:pic>
        <p:nvPicPr>
          <p:cNvPr id="5" name="Audio 4">
            <a:hlinkClick r:id="" action="ppaction://media"/>
            <a:extLst>
              <a:ext uri="{FF2B5EF4-FFF2-40B4-BE49-F238E27FC236}">
                <a16:creationId xmlns:a16="http://schemas.microsoft.com/office/drawing/2014/main" id="{AAD68486-F255-7744-B0FC-EA943E6887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87"/>
    </mc:Choice>
    <mc:Fallback>
      <p:transition spd="slow" advTm="10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1" name="Google Shape;281;p32"/>
          <p:cNvSpPr txBox="1">
            <a:spLocks noGrp="1"/>
          </p:cNvSpPr>
          <p:nvPr>
            <p:ph type="body" idx="1"/>
          </p:nvPr>
        </p:nvSpPr>
        <p:spPr>
          <a:xfrm>
            <a:off x="451822" y="3981967"/>
            <a:ext cx="3582296" cy="1399463"/>
          </a:xfrm>
          <a:prstGeom prst="rect">
            <a:avLst/>
          </a:prstGeom>
        </p:spPr>
        <p:txBody>
          <a:bodyPr spcFirstLastPara="1" wrap="square" lIns="91425" tIns="91425" rIns="91425" bIns="91425" anchor="t" anchorCtr="0">
            <a:noAutofit/>
          </a:bodyPr>
          <a:lstStyle/>
          <a:p>
            <a:pPr marL="161925" lvl="0" indent="0" algn="l" rtl="0">
              <a:spcBef>
                <a:spcPts val="0"/>
              </a:spcBef>
              <a:spcAft>
                <a:spcPts val="0"/>
              </a:spcAft>
              <a:buClr>
                <a:schemeClr val="dk1"/>
              </a:buClr>
              <a:buSzPts val="1050"/>
              <a:buNone/>
            </a:pPr>
            <a:r>
              <a:rPr lang="en-GB" sz="2000" dirty="0">
                <a:solidFill>
                  <a:schemeClr val="dk1"/>
                </a:solidFill>
                <a:latin typeface="Helvetica Neue Light" panose="02000403000000020004" pitchFamily="2" charset="0"/>
                <a:ea typeface="Helvetica Neue Light" panose="02000403000000020004" pitchFamily="2" charset="0"/>
              </a:rPr>
              <a:t>A significant main effect of the embodiment on the group identification</a:t>
            </a:r>
          </a:p>
          <a:p>
            <a:pPr marL="161925" lvl="0" indent="0" algn="l" rtl="0">
              <a:spcBef>
                <a:spcPts val="0"/>
              </a:spcBef>
              <a:spcAft>
                <a:spcPts val="0"/>
              </a:spcAft>
              <a:buClr>
                <a:schemeClr val="dk1"/>
              </a:buClr>
              <a:buSzPts val="1050"/>
              <a:buNone/>
            </a:pPr>
            <a:r>
              <a:rPr lang="en-GB" sz="1200" dirty="0">
                <a:solidFill>
                  <a:schemeClr val="dk1"/>
                </a:solidFill>
                <a:latin typeface="Helvetica Neue Light" panose="02000403000000020004" pitchFamily="2" charset="0"/>
                <a:ea typeface="Helvetica Neue Light" panose="02000403000000020004" pitchFamily="2" charset="0"/>
              </a:rPr>
              <a:t>(F(1,106) =15.589,p &lt;0.001,r= 0.358)</a:t>
            </a:r>
            <a:endParaRPr sz="1200" dirty="0">
              <a:latin typeface="Helvetica Neue Light" panose="02000403000000020004" pitchFamily="2" charset="0"/>
              <a:ea typeface="Helvetica Neue Light" panose="02000403000000020004" pitchFamily="2" charset="0"/>
            </a:endParaRPr>
          </a:p>
        </p:txBody>
      </p:sp>
      <p:sp>
        <p:nvSpPr>
          <p:cNvPr id="10" name="Google Shape;204;p21">
            <a:extLst>
              <a:ext uri="{FF2B5EF4-FFF2-40B4-BE49-F238E27FC236}">
                <a16:creationId xmlns:a16="http://schemas.microsoft.com/office/drawing/2014/main" id="{305278CE-AB50-D147-BC9E-A83048CB226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Results -  Perception of the team</a:t>
            </a:r>
            <a:endParaRPr dirty="0">
              <a:latin typeface="Helvetica Neue Light" panose="02000403000000020004" pitchFamily="2" charset="0"/>
              <a:ea typeface="Helvetica Neue Light" panose="02000403000000020004" pitchFamily="2" charset="0"/>
            </a:endParaRPr>
          </a:p>
        </p:txBody>
      </p:sp>
      <p:cxnSp>
        <p:nvCxnSpPr>
          <p:cNvPr id="11" name="Straight Connector 10">
            <a:extLst>
              <a:ext uri="{FF2B5EF4-FFF2-40B4-BE49-F238E27FC236}">
                <a16:creationId xmlns:a16="http://schemas.microsoft.com/office/drawing/2014/main" id="{D0B017DE-998B-084F-8CC0-2E6BF1D32B81}"/>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60E31EBE-BDFE-1043-8C69-5CA989C841EC}"/>
              </a:ext>
            </a:extLst>
          </p:cNvPr>
          <p:cNvGraphicFramePr/>
          <p:nvPr>
            <p:extLst>
              <p:ext uri="{D42A27DB-BD31-4B8C-83A1-F6EECF244321}">
                <p14:modId xmlns:p14="http://schemas.microsoft.com/office/powerpoint/2010/main" val="3692568975"/>
              </p:ext>
            </p:extLst>
          </p:nvPr>
        </p:nvGraphicFramePr>
        <p:xfrm>
          <a:off x="1879349" y="1419880"/>
          <a:ext cx="5385301" cy="2859664"/>
        </p:xfrm>
        <a:graphic>
          <a:graphicData uri="http://schemas.openxmlformats.org/drawingml/2006/chart">
            <c:chart xmlns:c="http://schemas.openxmlformats.org/drawingml/2006/chart" xmlns:r="http://schemas.openxmlformats.org/officeDocument/2006/relationships" r:id="rId6"/>
          </a:graphicData>
        </a:graphic>
      </p:graphicFrame>
      <p:sp>
        <p:nvSpPr>
          <p:cNvPr id="8" name="Google Shape;281;p32">
            <a:extLst>
              <a:ext uri="{FF2B5EF4-FFF2-40B4-BE49-F238E27FC236}">
                <a16:creationId xmlns:a16="http://schemas.microsoft.com/office/drawing/2014/main" id="{AA4034FE-F2AD-3649-94A4-E9D01867C907}"/>
              </a:ext>
            </a:extLst>
          </p:cNvPr>
          <p:cNvSpPr txBox="1">
            <a:spLocks/>
          </p:cNvSpPr>
          <p:nvPr/>
        </p:nvSpPr>
        <p:spPr>
          <a:xfrm>
            <a:off x="4034118" y="3981967"/>
            <a:ext cx="3582297" cy="1399463"/>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161925" indent="0">
              <a:buClr>
                <a:schemeClr val="dk1"/>
              </a:buClr>
              <a:buSzPts val="1050"/>
              <a:buNone/>
            </a:pPr>
            <a:r>
              <a:rPr lang="en-GB" sz="2000" dirty="0">
                <a:solidFill>
                  <a:schemeClr val="dk1"/>
                </a:solidFill>
                <a:latin typeface="Helvetica Neue Light" panose="02000403000000020004" pitchFamily="2" charset="0"/>
                <a:ea typeface="Helvetica Neue Light" panose="02000403000000020004" pitchFamily="2" charset="0"/>
              </a:rPr>
              <a:t>No significant effect of embodiment was found for group trust</a:t>
            </a:r>
          </a:p>
          <a:p>
            <a:pPr marL="161925" indent="0">
              <a:buClr>
                <a:schemeClr val="dk1"/>
              </a:buClr>
              <a:buSzPts val="1050"/>
              <a:buNone/>
            </a:pPr>
            <a:r>
              <a:rPr lang="en-GB" sz="1200" dirty="0">
                <a:solidFill>
                  <a:schemeClr val="dk1"/>
                </a:solidFill>
                <a:latin typeface="Helvetica Neue Light" panose="02000403000000020004" pitchFamily="2" charset="0"/>
                <a:ea typeface="Helvetica Neue Light" panose="02000403000000020004" pitchFamily="2" charset="0"/>
              </a:rPr>
              <a:t>(F(1,106) = 0.423,p= 0.517,r= 0.063)</a:t>
            </a:r>
            <a:endParaRPr lang="en-GB" sz="1200"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4F1B02C5-1FFF-1247-A564-DA4BB1DB43D9}"/>
              </a:ext>
            </a:extLst>
          </p:cNvPr>
          <p:cNvSpPr/>
          <p:nvPr/>
        </p:nvSpPr>
        <p:spPr>
          <a:xfrm>
            <a:off x="4130936" y="2366682"/>
            <a:ext cx="3582297" cy="2776818"/>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pic>
        <p:nvPicPr>
          <p:cNvPr id="5" name="Audio 4">
            <a:hlinkClick r:id="" action="ppaction://media"/>
            <a:extLst>
              <a:ext uri="{FF2B5EF4-FFF2-40B4-BE49-F238E27FC236}">
                <a16:creationId xmlns:a16="http://schemas.microsoft.com/office/drawing/2014/main" id="{41579AE0-2B24-754A-B38C-48A35C62CE9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293"/>
    </mc:Choice>
    <mc:Fallback>
      <p:transition spd="slow" advTm="14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0" presetClass="path" presetSubtype="0" accel="50000" decel="50000" fill="hold" grpId="0" nodeType="withEffect">
                                  <p:stCondLst>
                                    <p:cond delay="9000"/>
                                  </p:stCondLst>
                                  <p:childTnLst>
                                    <p:animMotion origin="layout" path="M -0.00052 -0.01204 L -0.39236 -0.01204 " pathEditMode="relative" rAng="0" ptsTypes="AA">
                                      <p:cBhvr>
                                        <p:cTn id="8" dur="2000" fill="hold"/>
                                        <p:tgtEl>
                                          <p:spTgt spid="4"/>
                                        </p:tgtEl>
                                        <p:attrNameLst>
                                          <p:attrName>ppt_x</p:attrName>
                                          <p:attrName>ppt_y</p:attrName>
                                        </p:attrNameLst>
                                      </p:cBhvr>
                                      <p:rCtr x="-19601"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5"/>
                </p:tgtEl>
              </p:cMediaNode>
            </p:audio>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6"/>
        <p:cNvGrpSpPr/>
        <p:nvPr/>
      </p:nvGrpSpPr>
      <p:grpSpPr>
        <a:xfrm>
          <a:off x="0" y="0"/>
          <a:ext cx="0" cy="0"/>
          <a:chOff x="0" y="0"/>
          <a:chExt cx="0" cy="0"/>
        </a:xfrm>
      </p:grpSpPr>
      <p:sp>
        <p:nvSpPr>
          <p:cNvPr id="288" name="Google Shape;288;p33"/>
          <p:cNvSpPr txBox="1">
            <a:spLocks noGrp="1"/>
          </p:cNvSpPr>
          <p:nvPr>
            <p:ph type="body" idx="1"/>
          </p:nvPr>
        </p:nvSpPr>
        <p:spPr>
          <a:xfrm>
            <a:off x="139848" y="3841824"/>
            <a:ext cx="4572000" cy="1301676"/>
          </a:xfrm>
          <a:prstGeom prst="rect">
            <a:avLst/>
          </a:prstGeom>
        </p:spPr>
        <p:txBody>
          <a:bodyPr spcFirstLastPara="1" wrap="square" lIns="91425" tIns="91425" rIns="91425" bIns="91425" anchor="t" anchorCtr="0">
            <a:noAutofit/>
          </a:bodyPr>
          <a:lstStyle/>
          <a:p>
            <a:pPr marL="0" lvl="0" indent="0" algn="l" rtl="0">
              <a:spcBef>
                <a:spcPts val="0"/>
              </a:spcBef>
              <a:buNone/>
            </a:pPr>
            <a:r>
              <a:rPr lang="en-GB" sz="2000" dirty="0">
                <a:solidFill>
                  <a:schemeClr val="dk1"/>
                </a:solidFill>
                <a:latin typeface="Helvetica Neue Light" panose="02000403000000020004" pitchFamily="2" charset="0"/>
                <a:ea typeface="Helvetica Neue Light" panose="02000403000000020004" pitchFamily="2" charset="0"/>
              </a:rPr>
              <a:t>A significant </a:t>
            </a:r>
            <a:r>
              <a:rPr lang="en-GB" sz="2000" b="1" dirty="0">
                <a:solidFill>
                  <a:schemeClr val="dk1"/>
                </a:solidFill>
                <a:latin typeface="Helvetica Neue Light" panose="02000403000000020004" pitchFamily="2" charset="0"/>
                <a:ea typeface="Helvetica Neue Light" panose="02000403000000020004" pitchFamily="2" charset="0"/>
              </a:rPr>
              <a:t>interaction effect </a:t>
            </a:r>
            <a:r>
              <a:rPr lang="en-GB" sz="2000" dirty="0">
                <a:solidFill>
                  <a:schemeClr val="dk1"/>
                </a:solidFill>
                <a:latin typeface="Helvetica Neue Light" panose="02000403000000020004" pitchFamily="2" charset="0"/>
                <a:ea typeface="Helvetica Neue Light" panose="02000403000000020004" pitchFamily="2" charset="0"/>
              </a:rPr>
              <a:t>between the </a:t>
            </a:r>
            <a:r>
              <a:rPr lang="en-GB" sz="2000" i="1" dirty="0">
                <a:solidFill>
                  <a:schemeClr val="dk1"/>
                </a:solidFill>
                <a:latin typeface="Helvetica Neue Light" panose="02000403000000020004" pitchFamily="2" charset="0"/>
                <a:ea typeface="Helvetica Neue Light" panose="02000403000000020004" pitchFamily="2" charset="0"/>
              </a:rPr>
              <a:t>strategy</a:t>
            </a:r>
            <a:r>
              <a:rPr lang="en-GB" sz="2000" dirty="0">
                <a:solidFill>
                  <a:schemeClr val="dk1"/>
                </a:solidFill>
                <a:latin typeface="Helvetica Neue Light" panose="02000403000000020004" pitchFamily="2" charset="0"/>
                <a:ea typeface="Helvetica Neue Light" panose="02000403000000020004" pitchFamily="2" charset="0"/>
              </a:rPr>
              <a:t> and the </a:t>
            </a:r>
            <a:r>
              <a:rPr lang="en-GB" sz="2000" i="1" dirty="0">
                <a:solidFill>
                  <a:schemeClr val="dk1"/>
                </a:solidFill>
                <a:latin typeface="Helvetica Neue Light" panose="02000403000000020004" pitchFamily="2" charset="0"/>
                <a:ea typeface="Helvetica Neue Light" panose="02000403000000020004" pitchFamily="2" charset="0"/>
              </a:rPr>
              <a:t>embodiment</a:t>
            </a:r>
            <a:r>
              <a:rPr lang="en-GB" sz="2000" dirty="0">
                <a:solidFill>
                  <a:schemeClr val="dk1"/>
                </a:solidFill>
                <a:latin typeface="Helvetica Neue Light" panose="02000403000000020004" pitchFamily="2" charset="0"/>
                <a:ea typeface="Helvetica Neue Light" panose="02000403000000020004" pitchFamily="2" charset="0"/>
              </a:rPr>
              <a:t> on the perception of </a:t>
            </a:r>
            <a:r>
              <a:rPr lang="en-GB" sz="2000" b="1" dirty="0">
                <a:solidFill>
                  <a:schemeClr val="dk1"/>
                </a:solidFill>
                <a:latin typeface="Helvetica Neue Light" panose="02000403000000020004" pitchFamily="2" charset="0"/>
                <a:ea typeface="Helvetica Neue Light" panose="02000403000000020004" pitchFamily="2" charset="0"/>
              </a:rPr>
              <a:t>warmth</a:t>
            </a:r>
          </a:p>
          <a:p>
            <a:pPr marL="0" lvl="0" indent="0" algn="l" rtl="0">
              <a:spcBef>
                <a:spcPts val="0"/>
              </a:spcBef>
              <a:buNone/>
            </a:pPr>
            <a:r>
              <a:rPr lang="en-GB" sz="1200" dirty="0">
                <a:solidFill>
                  <a:schemeClr val="dk1"/>
                </a:solidFill>
                <a:latin typeface="Helvetica Neue Light" panose="02000403000000020004" pitchFamily="2" charset="0"/>
                <a:ea typeface="Helvetica Neue Light" panose="02000403000000020004" pitchFamily="2" charset="0"/>
              </a:rPr>
              <a:t>(F(1,106) = 4.566,p=0.035,r= 0.202)</a:t>
            </a:r>
            <a:endParaRPr dirty="0">
              <a:solidFill>
                <a:schemeClr val="dk1"/>
              </a:solidFill>
              <a:latin typeface="Helvetica Neue Light" panose="02000403000000020004" pitchFamily="2" charset="0"/>
              <a:ea typeface="Helvetica Neue Light" panose="02000403000000020004" pitchFamily="2" charset="0"/>
            </a:endParaRPr>
          </a:p>
        </p:txBody>
      </p:sp>
      <p:sp>
        <p:nvSpPr>
          <p:cNvPr id="291" name="Google Shape;291;p33"/>
          <p:cNvSpPr txBox="1">
            <a:spLocks noGrp="1"/>
          </p:cNvSpPr>
          <p:nvPr>
            <p:ph type="body" idx="4294967295"/>
          </p:nvPr>
        </p:nvSpPr>
        <p:spPr>
          <a:xfrm>
            <a:off x="4711848" y="3841824"/>
            <a:ext cx="4432151" cy="1276798"/>
          </a:xfrm>
          <a:prstGeom prst="rect">
            <a:avLst/>
          </a:prstGeom>
        </p:spPr>
        <p:txBody>
          <a:bodyPr spcFirstLastPara="1" wrap="square" lIns="91425" tIns="91425" rIns="91425" bIns="91425" anchor="t" anchorCtr="0">
            <a:noAutofit/>
          </a:bodyPr>
          <a:lstStyle/>
          <a:p>
            <a:pPr marL="0" indent="0">
              <a:spcBef>
                <a:spcPts val="0"/>
              </a:spcBef>
              <a:buNone/>
            </a:pPr>
            <a:r>
              <a:rPr lang="en-GB" sz="2000" dirty="0">
                <a:solidFill>
                  <a:schemeClr val="dk1"/>
                </a:solidFill>
                <a:latin typeface="Helvetica Neue Light" panose="02000403000000020004" pitchFamily="2" charset="0"/>
                <a:ea typeface="Helvetica Neue Light" panose="02000403000000020004" pitchFamily="2" charset="0"/>
              </a:rPr>
              <a:t>A significant </a:t>
            </a:r>
            <a:r>
              <a:rPr lang="en-GB" sz="2000" b="1" dirty="0">
                <a:solidFill>
                  <a:schemeClr val="dk1"/>
                </a:solidFill>
                <a:latin typeface="Helvetica Neue Light" panose="02000403000000020004" pitchFamily="2" charset="0"/>
                <a:ea typeface="Helvetica Neue Light" panose="02000403000000020004" pitchFamily="2" charset="0"/>
              </a:rPr>
              <a:t>interaction effect </a:t>
            </a:r>
            <a:r>
              <a:rPr lang="en-GB" sz="2000" dirty="0">
                <a:solidFill>
                  <a:schemeClr val="dk1"/>
                </a:solidFill>
                <a:latin typeface="Helvetica Neue Light" panose="02000403000000020004" pitchFamily="2" charset="0"/>
                <a:ea typeface="Helvetica Neue Light" panose="02000403000000020004" pitchFamily="2" charset="0"/>
              </a:rPr>
              <a:t>between the </a:t>
            </a:r>
            <a:r>
              <a:rPr lang="en-GB" sz="2000" i="1" dirty="0">
                <a:solidFill>
                  <a:schemeClr val="dk1"/>
                </a:solidFill>
                <a:latin typeface="Helvetica Neue Light" panose="02000403000000020004" pitchFamily="2" charset="0"/>
                <a:ea typeface="Helvetica Neue Light" panose="02000403000000020004" pitchFamily="2" charset="0"/>
              </a:rPr>
              <a:t>strategy</a:t>
            </a:r>
            <a:r>
              <a:rPr lang="en-GB" sz="2000" dirty="0">
                <a:solidFill>
                  <a:schemeClr val="dk1"/>
                </a:solidFill>
                <a:latin typeface="Helvetica Neue Light" panose="02000403000000020004" pitchFamily="2" charset="0"/>
                <a:ea typeface="Helvetica Neue Light" panose="02000403000000020004" pitchFamily="2" charset="0"/>
              </a:rPr>
              <a:t> and the </a:t>
            </a:r>
            <a:r>
              <a:rPr lang="en-GB" sz="2000" i="1" dirty="0">
                <a:solidFill>
                  <a:schemeClr val="dk1"/>
                </a:solidFill>
                <a:latin typeface="Helvetica Neue Light" panose="02000403000000020004" pitchFamily="2" charset="0"/>
                <a:ea typeface="Helvetica Neue Light" panose="02000403000000020004" pitchFamily="2" charset="0"/>
              </a:rPr>
              <a:t>embodiment</a:t>
            </a:r>
            <a:r>
              <a:rPr lang="en-GB" sz="2000" dirty="0">
                <a:solidFill>
                  <a:schemeClr val="dk1"/>
                </a:solidFill>
                <a:latin typeface="Helvetica Neue Light" panose="02000403000000020004" pitchFamily="2" charset="0"/>
                <a:ea typeface="Helvetica Neue Light" panose="02000403000000020004" pitchFamily="2" charset="0"/>
              </a:rPr>
              <a:t> on the perception of </a:t>
            </a:r>
            <a:r>
              <a:rPr lang="en-GB" sz="2000" b="1" dirty="0">
                <a:solidFill>
                  <a:schemeClr val="dk1"/>
                </a:solidFill>
                <a:latin typeface="Helvetica Neue Light" panose="02000403000000020004" pitchFamily="2" charset="0"/>
                <a:ea typeface="Helvetica Neue Light" panose="02000403000000020004" pitchFamily="2" charset="0"/>
              </a:rPr>
              <a:t>competence</a:t>
            </a:r>
          </a:p>
          <a:p>
            <a:pPr marL="0" indent="0">
              <a:spcBef>
                <a:spcPts val="0"/>
              </a:spcBef>
              <a:buNone/>
            </a:pPr>
            <a:r>
              <a:rPr lang="en-GB" sz="1200" dirty="0">
                <a:solidFill>
                  <a:schemeClr val="dk1"/>
                </a:solidFill>
                <a:latin typeface="Helvetica Neue Light" panose="02000403000000020004" pitchFamily="2" charset="0"/>
                <a:ea typeface="Helvetica Neue Light" panose="02000403000000020004" pitchFamily="2" charset="0"/>
              </a:rPr>
              <a:t>(F(1,106) = 41.909,p= 0.001,r= 0.532)</a:t>
            </a:r>
            <a:endParaRPr sz="1200" dirty="0">
              <a:solidFill>
                <a:schemeClr val="dk1"/>
              </a:solidFill>
              <a:latin typeface="Helvetica Neue Light" panose="02000403000000020004" pitchFamily="2" charset="0"/>
              <a:ea typeface="Helvetica Neue Light" panose="02000403000000020004" pitchFamily="2" charset="0"/>
            </a:endParaRPr>
          </a:p>
        </p:txBody>
      </p:sp>
      <p:sp>
        <p:nvSpPr>
          <p:cNvPr id="10" name="Google Shape;204;p21">
            <a:extLst>
              <a:ext uri="{FF2B5EF4-FFF2-40B4-BE49-F238E27FC236}">
                <a16:creationId xmlns:a16="http://schemas.microsoft.com/office/drawing/2014/main" id="{8F10E933-5150-FF4B-B8C9-D6EED846847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Results -  Perception of the teammates</a:t>
            </a:r>
            <a:endParaRPr dirty="0">
              <a:latin typeface="Helvetica Neue Light" panose="02000403000000020004" pitchFamily="2" charset="0"/>
              <a:ea typeface="Helvetica Neue Light" panose="02000403000000020004" pitchFamily="2" charset="0"/>
            </a:endParaRPr>
          </a:p>
        </p:txBody>
      </p:sp>
      <p:cxnSp>
        <p:nvCxnSpPr>
          <p:cNvPr id="11" name="Straight Connector 10">
            <a:extLst>
              <a:ext uri="{FF2B5EF4-FFF2-40B4-BE49-F238E27FC236}">
                <a16:creationId xmlns:a16="http://schemas.microsoft.com/office/drawing/2014/main" id="{3355B8B3-4CFF-1445-BF79-AE229D125BFD}"/>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BB7F06B0-1ECE-F147-95BA-01AC0324FEE0}"/>
              </a:ext>
            </a:extLst>
          </p:cNvPr>
          <p:cNvGraphicFramePr/>
          <p:nvPr>
            <p:extLst>
              <p:ext uri="{D42A27DB-BD31-4B8C-83A1-F6EECF244321}">
                <p14:modId xmlns:p14="http://schemas.microsoft.com/office/powerpoint/2010/main" val="3369331143"/>
              </p:ext>
            </p:extLst>
          </p:nvPr>
        </p:nvGraphicFramePr>
        <p:xfrm>
          <a:off x="1077560" y="1427635"/>
          <a:ext cx="3091030" cy="23014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934E826B-38C6-3A42-8F80-2B519437EE98}"/>
              </a:ext>
            </a:extLst>
          </p:cNvPr>
          <p:cNvGraphicFramePr/>
          <p:nvPr>
            <p:extLst>
              <p:ext uri="{D42A27DB-BD31-4B8C-83A1-F6EECF244321}">
                <p14:modId xmlns:p14="http://schemas.microsoft.com/office/powerpoint/2010/main" val="2226376962"/>
              </p:ext>
            </p:extLst>
          </p:nvPr>
        </p:nvGraphicFramePr>
        <p:xfrm>
          <a:off x="4572001" y="1427635"/>
          <a:ext cx="4168588" cy="2301460"/>
        </p:xfrm>
        <a:graphic>
          <a:graphicData uri="http://schemas.openxmlformats.org/drawingml/2006/chart">
            <c:chart xmlns:c="http://schemas.openxmlformats.org/drawingml/2006/chart" xmlns:r="http://schemas.openxmlformats.org/officeDocument/2006/relationships" r:id="rId6"/>
          </a:graphicData>
        </a:graphic>
      </p:graphicFrame>
      <p:pic>
        <p:nvPicPr>
          <p:cNvPr id="5" name="Audio 4">
            <a:hlinkClick r:id="" action="ppaction://media"/>
            <a:extLst>
              <a:ext uri="{FF2B5EF4-FFF2-40B4-BE49-F238E27FC236}">
                <a16:creationId xmlns:a16="http://schemas.microsoft.com/office/drawing/2014/main" id="{42B9413E-6356-BE4D-AB76-F9300E769C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55"/>
    </mc:Choice>
    <mc:Fallback>
      <p:transition spd="slow" advTm="8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3"/>
        <p:cNvGrpSpPr/>
        <p:nvPr/>
      </p:nvGrpSpPr>
      <p:grpSpPr>
        <a:xfrm>
          <a:off x="0" y="0"/>
          <a:ext cx="0" cy="0"/>
          <a:chOff x="0" y="0"/>
          <a:chExt cx="0" cy="0"/>
        </a:xfrm>
      </p:grpSpPr>
      <p:sp>
        <p:nvSpPr>
          <p:cNvPr id="319" name="Google Shape;319;p36"/>
          <p:cNvSpPr txBox="1">
            <a:spLocks noGrp="1"/>
          </p:cNvSpPr>
          <p:nvPr>
            <p:ph type="body" idx="1"/>
          </p:nvPr>
        </p:nvSpPr>
        <p:spPr>
          <a:xfrm>
            <a:off x="849854" y="4048325"/>
            <a:ext cx="7487322" cy="812800"/>
          </a:xfrm>
          <a:prstGeom prst="rect">
            <a:avLst/>
          </a:prstGeom>
        </p:spPr>
        <p:txBody>
          <a:bodyPr spcFirstLastPara="1" wrap="square" lIns="91425" tIns="91425" rIns="91425" bIns="91425" anchor="t" anchorCtr="0">
            <a:noAutofit/>
          </a:bodyPr>
          <a:lstStyle/>
          <a:p>
            <a:pPr marL="0" lvl="0" indent="0" algn="l" rtl="0">
              <a:spcBef>
                <a:spcPts val="0"/>
              </a:spcBef>
              <a:buNone/>
            </a:pPr>
            <a:r>
              <a:rPr lang="en-GB" dirty="0">
                <a:solidFill>
                  <a:schemeClr val="dk1"/>
                </a:solidFill>
                <a:latin typeface="Helvetica Neue Light" panose="02000403000000020004" pitchFamily="2" charset="0"/>
                <a:ea typeface="Helvetica Neue Light" panose="02000403000000020004" pitchFamily="2" charset="0"/>
              </a:rPr>
              <a:t>The warmth and competence attributed to the </a:t>
            </a:r>
            <a:r>
              <a:rPr lang="en-GB" b="1" dirty="0">
                <a:solidFill>
                  <a:schemeClr val="dk1"/>
                </a:solidFill>
                <a:latin typeface="Helvetica Neue Light" panose="02000403000000020004" pitchFamily="2" charset="0"/>
                <a:ea typeface="Helvetica Neue Light" panose="02000403000000020004" pitchFamily="2" charset="0"/>
              </a:rPr>
              <a:t>prosocial</a:t>
            </a:r>
            <a:r>
              <a:rPr lang="en-GB" dirty="0">
                <a:solidFill>
                  <a:schemeClr val="dk1"/>
                </a:solidFill>
                <a:latin typeface="Helvetica Neue Light" panose="02000403000000020004" pitchFamily="2" charset="0"/>
                <a:ea typeface="Helvetica Neue Light" panose="02000403000000020004" pitchFamily="2" charset="0"/>
              </a:rPr>
              <a:t> agent was significantly different for each type of embodiment</a:t>
            </a:r>
          </a:p>
          <a:p>
            <a:pPr marL="0" lvl="0" indent="0" algn="l" rtl="0">
              <a:spcBef>
                <a:spcPts val="0"/>
              </a:spcBef>
              <a:buNone/>
            </a:pPr>
            <a:r>
              <a:rPr lang="en-GB" sz="1200" dirty="0">
                <a:solidFill>
                  <a:schemeClr val="dk1"/>
                </a:solidFill>
                <a:latin typeface="Helvetica Neue Light" panose="02000403000000020004" pitchFamily="2" charset="0"/>
                <a:ea typeface="Helvetica Neue Light" panose="02000403000000020004" pitchFamily="2" charset="0"/>
              </a:rPr>
              <a:t>(U=1089, Z=-2.015, p=0.044, r=0.192; U=449.5, Z=-5.974, p&lt;0.001, r=0.570, respectively)</a:t>
            </a:r>
            <a:endParaRPr sz="1200" dirty="0">
              <a:solidFill>
                <a:schemeClr val="dk1"/>
              </a:solidFill>
              <a:latin typeface="Helvetica Neue Light" panose="02000403000000020004" pitchFamily="2" charset="0"/>
              <a:ea typeface="Helvetica Neue Light" panose="02000403000000020004" pitchFamily="2" charset="0"/>
            </a:endParaRPr>
          </a:p>
        </p:txBody>
      </p:sp>
      <p:graphicFrame>
        <p:nvGraphicFramePr>
          <p:cNvPr id="9" name="Chart 8">
            <a:extLst>
              <a:ext uri="{FF2B5EF4-FFF2-40B4-BE49-F238E27FC236}">
                <a16:creationId xmlns:a16="http://schemas.microsoft.com/office/drawing/2014/main" id="{827A3485-4948-D848-B9F6-68AA85D535F9}"/>
              </a:ext>
            </a:extLst>
          </p:cNvPr>
          <p:cNvGraphicFramePr/>
          <p:nvPr>
            <p:extLst>
              <p:ext uri="{D42A27DB-BD31-4B8C-83A1-F6EECF244321}">
                <p14:modId xmlns:p14="http://schemas.microsoft.com/office/powerpoint/2010/main" val="4252826126"/>
              </p:ext>
            </p:extLst>
          </p:nvPr>
        </p:nvGraphicFramePr>
        <p:xfrm>
          <a:off x="1077560" y="1427635"/>
          <a:ext cx="3091030" cy="23014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8F67D4CA-93B0-5348-811A-468CE20A0D8C}"/>
              </a:ext>
            </a:extLst>
          </p:cNvPr>
          <p:cNvGraphicFramePr/>
          <p:nvPr>
            <p:extLst>
              <p:ext uri="{D42A27DB-BD31-4B8C-83A1-F6EECF244321}">
                <p14:modId xmlns:p14="http://schemas.microsoft.com/office/powerpoint/2010/main" val="698478689"/>
              </p:ext>
            </p:extLst>
          </p:nvPr>
        </p:nvGraphicFramePr>
        <p:xfrm>
          <a:off x="4572001" y="1427635"/>
          <a:ext cx="4168588" cy="2301460"/>
        </p:xfrm>
        <a:graphic>
          <a:graphicData uri="http://schemas.openxmlformats.org/drawingml/2006/chart">
            <c:chart xmlns:c="http://schemas.openxmlformats.org/drawingml/2006/chart" xmlns:r="http://schemas.openxmlformats.org/officeDocument/2006/relationships" r:id="rId6"/>
          </a:graphicData>
        </a:graphic>
      </p:graphicFrame>
      <p:sp>
        <p:nvSpPr>
          <p:cNvPr id="13" name="Google Shape;204;p21">
            <a:extLst>
              <a:ext uri="{FF2B5EF4-FFF2-40B4-BE49-F238E27FC236}">
                <a16:creationId xmlns:a16="http://schemas.microsoft.com/office/drawing/2014/main" id="{970053A6-525D-5444-AC17-F9F723E2782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Results -  Perception of the </a:t>
            </a:r>
            <a:r>
              <a:rPr lang="en-GB" b="1" dirty="0">
                <a:latin typeface="Helvetica Neue Light" panose="02000403000000020004" pitchFamily="2" charset="0"/>
                <a:ea typeface="Helvetica Neue Light" panose="02000403000000020004" pitchFamily="2" charset="0"/>
              </a:rPr>
              <a:t>prosocial</a:t>
            </a:r>
            <a:endParaRPr b="1" dirty="0">
              <a:latin typeface="Helvetica Neue Light" panose="02000403000000020004" pitchFamily="2" charset="0"/>
              <a:ea typeface="Helvetica Neue Light" panose="02000403000000020004" pitchFamily="2" charset="0"/>
            </a:endParaRPr>
          </a:p>
        </p:txBody>
      </p:sp>
      <p:cxnSp>
        <p:nvCxnSpPr>
          <p:cNvPr id="14" name="Straight Connector 13">
            <a:extLst>
              <a:ext uri="{FF2B5EF4-FFF2-40B4-BE49-F238E27FC236}">
                <a16:creationId xmlns:a16="http://schemas.microsoft.com/office/drawing/2014/main" id="{8AC79603-72D1-5040-8773-F94C7CC16223}"/>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7AAB8489-B288-E441-BDDC-B207E943AC34}"/>
              </a:ext>
            </a:extLst>
          </p:cNvPr>
          <p:cNvSpPr/>
          <p:nvPr/>
        </p:nvSpPr>
        <p:spPr>
          <a:xfrm>
            <a:off x="1248779" y="1818791"/>
            <a:ext cx="2763823" cy="1548354"/>
          </a:xfrm>
          <a:custGeom>
            <a:avLst/>
            <a:gdLst>
              <a:gd name="connsiteX0" fmla="*/ 1908313 w 2763823"/>
              <a:gd name="connsiteY0" fmla="*/ 441320 h 1548354"/>
              <a:gd name="connsiteX1" fmla="*/ 1350074 w 2763823"/>
              <a:gd name="connsiteY1" fmla="*/ 475769 h 1548354"/>
              <a:gd name="connsiteX2" fmla="*/ 383252 w 2763823"/>
              <a:gd name="connsiteY2" fmla="*/ 794652 h 1548354"/>
              <a:gd name="connsiteX3" fmla="*/ 1398519 w 2763823"/>
              <a:gd name="connsiteY3" fmla="*/ 869911 h 1548354"/>
              <a:gd name="connsiteX4" fmla="*/ 2365340 w 2763823"/>
              <a:gd name="connsiteY4" fmla="*/ 551029 h 1548354"/>
              <a:gd name="connsiteX5" fmla="*/ 1908313 w 2763823"/>
              <a:gd name="connsiteY5" fmla="*/ 441320 h 1548354"/>
              <a:gd name="connsiteX6" fmla="*/ 0 w 2763823"/>
              <a:gd name="connsiteY6" fmla="*/ 0 h 1548354"/>
              <a:gd name="connsiteX7" fmla="*/ 2763823 w 2763823"/>
              <a:gd name="connsiteY7" fmla="*/ 0 h 1548354"/>
              <a:gd name="connsiteX8" fmla="*/ 2763823 w 2763823"/>
              <a:gd name="connsiteY8" fmla="*/ 1548354 h 1548354"/>
              <a:gd name="connsiteX9" fmla="*/ 0 w 2763823"/>
              <a:gd name="connsiteY9" fmla="*/ 1548354 h 154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3823" h="1548354">
                <a:moveTo>
                  <a:pt x="1908313" y="441320"/>
                </a:moveTo>
                <a:cubicBezTo>
                  <a:pt x="1747529" y="439512"/>
                  <a:pt x="1555325" y="450541"/>
                  <a:pt x="1350074" y="475769"/>
                </a:cubicBezTo>
                <a:cubicBezTo>
                  <a:pt x="802736" y="543044"/>
                  <a:pt x="369874" y="685813"/>
                  <a:pt x="383252" y="794652"/>
                </a:cubicBezTo>
                <a:cubicBezTo>
                  <a:pt x="396630" y="903491"/>
                  <a:pt x="851181" y="937186"/>
                  <a:pt x="1398519" y="869911"/>
                </a:cubicBezTo>
                <a:cubicBezTo>
                  <a:pt x="1945857" y="802636"/>
                  <a:pt x="2378718" y="659867"/>
                  <a:pt x="2365340" y="551029"/>
                </a:cubicBezTo>
                <a:cubicBezTo>
                  <a:pt x="2356979" y="483004"/>
                  <a:pt x="2176285" y="444333"/>
                  <a:pt x="1908313" y="441320"/>
                </a:cubicBezTo>
                <a:close/>
                <a:moveTo>
                  <a:pt x="0" y="0"/>
                </a:moveTo>
                <a:lnTo>
                  <a:pt x="2763823" y="0"/>
                </a:lnTo>
                <a:lnTo>
                  <a:pt x="2763823" y="1548354"/>
                </a:lnTo>
                <a:lnTo>
                  <a:pt x="0" y="1548354"/>
                </a:lnTo>
                <a:close/>
              </a:path>
            </a:pathLst>
          </a:cu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T"/>
          </a:p>
        </p:txBody>
      </p:sp>
      <p:sp>
        <p:nvSpPr>
          <p:cNvPr id="18" name="Google Shape;309;p35">
            <a:extLst>
              <a:ext uri="{FF2B5EF4-FFF2-40B4-BE49-F238E27FC236}">
                <a16:creationId xmlns:a16="http://schemas.microsoft.com/office/drawing/2014/main" id="{769746FC-7EF7-5148-B979-6F197B8D41AB}"/>
              </a:ext>
            </a:extLst>
          </p:cNvPr>
          <p:cNvSpPr/>
          <p:nvPr/>
        </p:nvSpPr>
        <p:spPr>
          <a:xfrm rot="21179567">
            <a:off x="1632187" y="2283144"/>
            <a:ext cx="1997004" cy="397107"/>
          </a:xfrm>
          <a:prstGeom prst="ellipse">
            <a:avLst/>
          </a:prstGeom>
          <a:noFill/>
          <a:ln w="57150"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Freeform 23">
            <a:extLst>
              <a:ext uri="{FF2B5EF4-FFF2-40B4-BE49-F238E27FC236}">
                <a16:creationId xmlns:a16="http://schemas.microsoft.com/office/drawing/2014/main" id="{8FD4E4EA-9BF7-1943-8731-F2A8A85DD089}"/>
              </a:ext>
            </a:extLst>
          </p:cNvPr>
          <p:cNvSpPr/>
          <p:nvPr/>
        </p:nvSpPr>
        <p:spPr>
          <a:xfrm>
            <a:off x="4782221" y="1812396"/>
            <a:ext cx="2855708" cy="1554749"/>
          </a:xfrm>
          <a:custGeom>
            <a:avLst/>
            <a:gdLst>
              <a:gd name="connsiteX0" fmla="*/ 2201053 w 2855708"/>
              <a:gd name="connsiteY0" fmla="*/ 109947 h 1554749"/>
              <a:gd name="connsiteX1" fmla="*/ 1377771 w 2855708"/>
              <a:gd name="connsiteY1" fmla="*/ 234084 h 1554749"/>
              <a:gd name="connsiteX2" fmla="*/ 461639 w 2855708"/>
              <a:gd name="connsiteY2" fmla="*/ 678079 h 1554749"/>
              <a:gd name="connsiteX3" fmla="*/ 1477937 w 2855708"/>
              <a:gd name="connsiteY3" fmla="*/ 618352 h 1554749"/>
              <a:gd name="connsiteX4" fmla="*/ 2394070 w 2855708"/>
              <a:gd name="connsiteY4" fmla="*/ 174357 h 1554749"/>
              <a:gd name="connsiteX5" fmla="*/ 2201053 w 2855708"/>
              <a:gd name="connsiteY5" fmla="*/ 109947 h 1554749"/>
              <a:gd name="connsiteX6" fmla="*/ 0 w 2855708"/>
              <a:gd name="connsiteY6" fmla="*/ 0 h 1554749"/>
              <a:gd name="connsiteX7" fmla="*/ 2855708 w 2855708"/>
              <a:gd name="connsiteY7" fmla="*/ 0 h 1554749"/>
              <a:gd name="connsiteX8" fmla="*/ 2855708 w 2855708"/>
              <a:gd name="connsiteY8" fmla="*/ 1554749 h 1554749"/>
              <a:gd name="connsiteX9" fmla="*/ 0 w 2855708"/>
              <a:gd name="connsiteY9" fmla="*/ 1554749 h 155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5708" h="1554749">
                <a:moveTo>
                  <a:pt x="2201053" y="109947"/>
                </a:moveTo>
                <a:cubicBezTo>
                  <a:pt x="2014095" y="104101"/>
                  <a:pt x="1711287" y="147148"/>
                  <a:pt x="1377771" y="234084"/>
                </a:cubicBezTo>
                <a:cubicBezTo>
                  <a:pt x="844146" y="373183"/>
                  <a:pt x="433979" y="571967"/>
                  <a:pt x="461639" y="678079"/>
                </a:cubicBezTo>
                <a:cubicBezTo>
                  <a:pt x="489299" y="784191"/>
                  <a:pt x="944312" y="757451"/>
                  <a:pt x="1477937" y="618352"/>
                </a:cubicBezTo>
                <a:cubicBezTo>
                  <a:pt x="2011563" y="479253"/>
                  <a:pt x="2421730" y="280469"/>
                  <a:pt x="2394070" y="174357"/>
                </a:cubicBezTo>
                <a:cubicBezTo>
                  <a:pt x="2383697" y="134565"/>
                  <a:pt x="2313228" y="113455"/>
                  <a:pt x="2201053" y="109947"/>
                </a:cubicBezTo>
                <a:close/>
                <a:moveTo>
                  <a:pt x="0" y="0"/>
                </a:moveTo>
                <a:lnTo>
                  <a:pt x="2855708" y="0"/>
                </a:lnTo>
                <a:lnTo>
                  <a:pt x="2855708" y="1554749"/>
                </a:lnTo>
                <a:lnTo>
                  <a:pt x="0" y="1554749"/>
                </a:lnTo>
                <a:close/>
              </a:path>
            </a:pathLst>
          </a:cu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T"/>
          </a:p>
        </p:txBody>
      </p:sp>
      <p:sp>
        <p:nvSpPr>
          <p:cNvPr id="23" name="Google Shape;309;p35">
            <a:extLst>
              <a:ext uri="{FF2B5EF4-FFF2-40B4-BE49-F238E27FC236}">
                <a16:creationId xmlns:a16="http://schemas.microsoft.com/office/drawing/2014/main" id="{73763C2A-3AE7-5F4D-B5BD-88E50EE1642C}"/>
              </a:ext>
            </a:extLst>
          </p:cNvPr>
          <p:cNvSpPr/>
          <p:nvPr/>
        </p:nvSpPr>
        <p:spPr>
          <a:xfrm rot="20723398">
            <a:off x="5288670" y="2021729"/>
            <a:ext cx="1997004" cy="397107"/>
          </a:xfrm>
          <a:prstGeom prst="ellipse">
            <a:avLst/>
          </a:prstGeom>
          <a:noFill/>
          <a:ln w="57150"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Audio 3">
            <a:hlinkClick r:id="" action="ppaction://media"/>
            <a:extLst>
              <a:ext uri="{FF2B5EF4-FFF2-40B4-BE49-F238E27FC236}">
                <a16:creationId xmlns:a16="http://schemas.microsoft.com/office/drawing/2014/main" id="{43E5F941-A022-0049-A447-49CF8B9BCB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514"/>
    </mc:Choice>
    <mc:Fallback>
      <p:transition spd="slow" advTm="16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pic>
        <p:nvPicPr>
          <p:cNvPr id="76" name="Google Shape;76;p16"/>
          <p:cNvPicPr preferRelativeResize="0"/>
          <p:nvPr/>
        </p:nvPicPr>
        <p:blipFill>
          <a:blip r:embed="rId5">
            <a:alphaModFix/>
          </a:blip>
          <a:stretch>
            <a:fillRect/>
          </a:stretch>
        </p:blipFill>
        <p:spPr>
          <a:xfrm>
            <a:off x="279853" y="235326"/>
            <a:ext cx="3104662" cy="725974"/>
          </a:xfrm>
          <a:prstGeom prst="rect">
            <a:avLst/>
          </a:prstGeom>
          <a:noFill/>
          <a:ln>
            <a:noFill/>
          </a:ln>
        </p:spPr>
      </p:pic>
      <p:pic>
        <p:nvPicPr>
          <p:cNvPr id="77" name="Google Shape;77;p16"/>
          <p:cNvPicPr preferRelativeResize="0"/>
          <p:nvPr/>
        </p:nvPicPr>
        <p:blipFill>
          <a:blip r:embed="rId6">
            <a:alphaModFix/>
          </a:blip>
          <a:stretch>
            <a:fillRect/>
          </a:stretch>
        </p:blipFill>
        <p:spPr>
          <a:xfrm>
            <a:off x="2546819" y="2561538"/>
            <a:ext cx="1774511" cy="640371"/>
          </a:xfrm>
          <a:prstGeom prst="rect">
            <a:avLst/>
          </a:prstGeom>
          <a:noFill/>
          <a:ln>
            <a:noFill/>
          </a:ln>
        </p:spPr>
      </p:pic>
      <p:pic>
        <p:nvPicPr>
          <p:cNvPr id="78" name="Google Shape;78;p16"/>
          <p:cNvPicPr preferRelativeResize="0"/>
          <p:nvPr/>
        </p:nvPicPr>
        <p:blipFill>
          <a:blip r:embed="rId7">
            <a:alphaModFix/>
          </a:blip>
          <a:stretch>
            <a:fillRect/>
          </a:stretch>
        </p:blipFill>
        <p:spPr>
          <a:xfrm>
            <a:off x="321659" y="1276385"/>
            <a:ext cx="1780644" cy="865968"/>
          </a:xfrm>
          <a:prstGeom prst="rect">
            <a:avLst/>
          </a:prstGeom>
          <a:noFill/>
          <a:ln>
            <a:noFill/>
          </a:ln>
        </p:spPr>
      </p:pic>
      <p:pic>
        <p:nvPicPr>
          <p:cNvPr id="79" name="Google Shape;79;p16"/>
          <p:cNvPicPr preferRelativeResize="0"/>
          <p:nvPr/>
        </p:nvPicPr>
        <p:blipFill>
          <a:blip r:embed="rId8">
            <a:alphaModFix/>
          </a:blip>
          <a:stretch>
            <a:fillRect/>
          </a:stretch>
        </p:blipFill>
        <p:spPr>
          <a:xfrm>
            <a:off x="2283094" y="1310388"/>
            <a:ext cx="2555093" cy="798174"/>
          </a:xfrm>
          <a:prstGeom prst="rect">
            <a:avLst/>
          </a:prstGeom>
          <a:noFill/>
          <a:ln>
            <a:noFill/>
          </a:ln>
        </p:spPr>
      </p:pic>
      <p:pic>
        <p:nvPicPr>
          <p:cNvPr id="80" name="Google Shape;80;p16"/>
          <p:cNvPicPr preferRelativeResize="0"/>
          <p:nvPr/>
        </p:nvPicPr>
        <p:blipFill>
          <a:blip r:embed="rId9">
            <a:alphaModFix/>
          </a:blip>
          <a:stretch>
            <a:fillRect/>
          </a:stretch>
        </p:blipFill>
        <p:spPr>
          <a:xfrm>
            <a:off x="6837576" y="2815466"/>
            <a:ext cx="1876420" cy="638670"/>
          </a:xfrm>
          <a:prstGeom prst="rect">
            <a:avLst/>
          </a:prstGeom>
          <a:noFill/>
          <a:ln>
            <a:noFill/>
          </a:ln>
        </p:spPr>
      </p:pic>
      <p:pic>
        <p:nvPicPr>
          <p:cNvPr id="81" name="Google Shape;81;p16"/>
          <p:cNvPicPr preferRelativeResize="0"/>
          <p:nvPr/>
        </p:nvPicPr>
        <p:blipFill>
          <a:blip r:embed="rId10">
            <a:alphaModFix/>
          </a:blip>
          <a:stretch>
            <a:fillRect/>
          </a:stretch>
        </p:blipFill>
        <p:spPr>
          <a:xfrm>
            <a:off x="3701579" y="151821"/>
            <a:ext cx="1548073" cy="721976"/>
          </a:xfrm>
          <a:prstGeom prst="rect">
            <a:avLst/>
          </a:prstGeom>
          <a:noFill/>
          <a:ln>
            <a:noFill/>
          </a:ln>
        </p:spPr>
      </p:pic>
      <p:pic>
        <p:nvPicPr>
          <p:cNvPr id="82" name="Google Shape;82;p16"/>
          <p:cNvPicPr preferRelativeResize="0"/>
          <p:nvPr/>
        </p:nvPicPr>
        <p:blipFill>
          <a:blip r:embed="rId11">
            <a:alphaModFix/>
          </a:blip>
          <a:stretch>
            <a:fillRect/>
          </a:stretch>
        </p:blipFill>
        <p:spPr>
          <a:xfrm>
            <a:off x="5053079" y="1365912"/>
            <a:ext cx="1213585" cy="910773"/>
          </a:xfrm>
          <a:prstGeom prst="rect">
            <a:avLst/>
          </a:prstGeom>
          <a:noFill/>
          <a:ln>
            <a:noFill/>
          </a:ln>
        </p:spPr>
      </p:pic>
      <p:pic>
        <p:nvPicPr>
          <p:cNvPr id="83" name="Google Shape;83;p16"/>
          <p:cNvPicPr preferRelativeResize="0"/>
          <p:nvPr/>
        </p:nvPicPr>
        <p:blipFill>
          <a:blip r:embed="rId12">
            <a:alphaModFix/>
          </a:blip>
          <a:stretch>
            <a:fillRect/>
          </a:stretch>
        </p:blipFill>
        <p:spPr>
          <a:xfrm>
            <a:off x="6941811" y="3805346"/>
            <a:ext cx="1637246" cy="859573"/>
          </a:xfrm>
          <a:prstGeom prst="rect">
            <a:avLst/>
          </a:prstGeom>
          <a:noFill/>
          <a:ln>
            <a:noFill/>
          </a:ln>
        </p:spPr>
      </p:pic>
      <p:pic>
        <p:nvPicPr>
          <p:cNvPr id="84" name="Google Shape;84;p16"/>
          <p:cNvPicPr preferRelativeResize="0"/>
          <p:nvPr/>
        </p:nvPicPr>
        <p:blipFill>
          <a:blip r:embed="rId13">
            <a:alphaModFix/>
          </a:blip>
          <a:stretch>
            <a:fillRect/>
          </a:stretch>
        </p:blipFill>
        <p:spPr>
          <a:xfrm>
            <a:off x="3050510" y="3635881"/>
            <a:ext cx="1342603" cy="993789"/>
          </a:xfrm>
          <a:prstGeom prst="rect">
            <a:avLst/>
          </a:prstGeom>
          <a:noFill/>
          <a:ln>
            <a:noFill/>
          </a:ln>
        </p:spPr>
      </p:pic>
      <p:pic>
        <p:nvPicPr>
          <p:cNvPr id="85" name="Google Shape;85;p16"/>
          <p:cNvPicPr preferRelativeResize="0"/>
          <p:nvPr/>
        </p:nvPicPr>
        <p:blipFill>
          <a:blip r:embed="rId14">
            <a:alphaModFix/>
          </a:blip>
          <a:stretch>
            <a:fillRect/>
          </a:stretch>
        </p:blipFill>
        <p:spPr>
          <a:xfrm>
            <a:off x="5227298" y="3796887"/>
            <a:ext cx="1144813" cy="812800"/>
          </a:xfrm>
          <a:prstGeom prst="rect">
            <a:avLst/>
          </a:prstGeom>
          <a:noFill/>
          <a:ln>
            <a:noFill/>
          </a:ln>
        </p:spPr>
      </p:pic>
      <p:pic>
        <p:nvPicPr>
          <p:cNvPr id="86" name="Google Shape;86;p16"/>
          <p:cNvPicPr preferRelativeResize="0"/>
          <p:nvPr/>
        </p:nvPicPr>
        <p:blipFill>
          <a:blip r:embed="rId15">
            <a:alphaModFix/>
          </a:blip>
          <a:stretch>
            <a:fillRect/>
          </a:stretch>
        </p:blipFill>
        <p:spPr>
          <a:xfrm>
            <a:off x="6481557" y="1402082"/>
            <a:ext cx="989806" cy="544571"/>
          </a:xfrm>
          <a:prstGeom prst="rect">
            <a:avLst/>
          </a:prstGeom>
          <a:noFill/>
          <a:ln>
            <a:noFill/>
          </a:ln>
        </p:spPr>
      </p:pic>
      <p:pic>
        <p:nvPicPr>
          <p:cNvPr id="87" name="Google Shape;87;p16"/>
          <p:cNvPicPr preferRelativeResize="0"/>
          <p:nvPr/>
        </p:nvPicPr>
        <p:blipFill>
          <a:blip r:embed="rId16">
            <a:alphaModFix/>
          </a:blip>
          <a:stretch>
            <a:fillRect/>
          </a:stretch>
        </p:blipFill>
        <p:spPr>
          <a:xfrm>
            <a:off x="5566716" y="333918"/>
            <a:ext cx="1688537" cy="358573"/>
          </a:xfrm>
          <a:prstGeom prst="rect">
            <a:avLst/>
          </a:prstGeom>
          <a:noFill/>
          <a:ln>
            <a:noFill/>
          </a:ln>
        </p:spPr>
      </p:pic>
      <p:pic>
        <p:nvPicPr>
          <p:cNvPr id="88" name="Google Shape;88;p16"/>
          <p:cNvPicPr preferRelativeResize="0"/>
          <p:nvPr/>
        </p:nvPicPr>
        <p:blipFill>
          <a:blip r:embed="rId17">
            <a:alphaModFix/>
          </a:blip>
          <a:stretch>
            <a:fillRect/>
          </a:stretch>
        </p:blipFill>
        <p:spPr>
          <a:xfrm>
            <a:off x="7572317" y="145832"/>
            <a:ext cx="1246409" cy="1205878"/>
          </a:xfrm>
          <a:prstGeom prst="rect">
            <a:avLst/>
          </a:prstGeom>
          <a:noFill/>
          <a:ln>
            <a:noFill/>
          </a:ln>
        </p:spPr>
      </p:pic>
      <p:pic>
        <p:nvPicPr>
          <p:cNvPr id="89" name="Google Shape;89;p16"/>
          <p:cNvPicPr preferRelativeResize="0"/>
          <p:nvPr/>
        </p:nvPicPr>
        <p:blipFill>
          <a:blip r:embed="rId18">
            <a:alphaModFix/>
          </a:blip>
          <a:stretch>
            <a:fillRect/>
          </a:stretch>
        </p:blipFill>
        <p:spPr>
          <a:xfrm>
            <a:off x="7686255" y="1733986"/>
            <a:ext cx="1110959" cy="724489"/>
          </a:xfrm>
          <a:prstGeom prst="rect">
            <a:avLst/>
          </a:prstGeom>
          <a:noFill/>
          <a:ln>
            <a:noFill/>
          </a:ln>
        </p:spPr>
      </p:pic>
      <p:pic>
        <p:nvPicPr>
          <p:cNvPr id="90" name="Google Shape;90;p16"/>
          <p:cNvPicPr preferRelativeResize="0"/>
          <p:nvPr/>
        </p:nvPicPr>
        <p:blipFill>
          <a:blip r:embed="rId19">
            <a:alphaModFix/>
          </a:blip>
          <a:stretch>
            <a:fillRect/>
          </a:stretch>
        </p:blipFill>
        <p:spPr>
          <a:xfrm>
            <a:off x="4999076" y="2649375"/>
            <a:ext cx="1208810" cy="663565"/>
          </a:xfrm>
          <a:prstGeom prst="rect">
            <a:avLst/>
          </a:prstGeom>
          <a:noFill/>
          <a:ln>
            <a:noFill/>
          </a:ln>
        </p:spPr>
      </p:pic>
      <p:pic>
        <p:nvPicPr>
          <p:cNvPr id="91" name="Google Shape;91;p16"/>
          <p:cNvPicPr preferRelativeResize="0"/>
          <p:nvPr/>
        </p:nvPicPr>
        <p:blipFill>
          <a:blip r:embed="rId20">
            <a:alphaModFix/>
          </a:blip>
          <a:stretch>
            <a:fillRect/>
          </a:stretch>
        </p:blipFill>
        <p:spPr>
          <a:xfrm>
            <a:off x="559602" y="2505057"/>
            <a:ext cx="1207737" cy="677161"/>
          </a:xfrm>
          <a:prstGeom prst="rect">
            <a:avLst/>
          </a:prstGeom>
          <a:noFill/>
          <a:ln>
            <a:noFill/>
          </a:ln>
        </p:spPr>
      </p:pic>
      <p:pic>
        <p:nvPicPr>
          <p:cNvPr id="92" name="Google Shape;92;p16"/>
          <p:cNvPicPr preferRelativeResize="0"/>
          <p:nvPr/>
        </p:nvPicPr>
        <p:blipFill>
          <a:blip r:embed="rId21">
            <a:alphaModFix/>
          </a:blip>
          <a:stretch>
            <a:fillRect/>
          </a:stretch>
        </p:blipFill>
        <p:spPr>
          <a:xfrm>
            <a:off x="347767" y="3608989"/>
            <a:ext cx="1990997" cy="996757"/>
          </a:xfrm>
          <a:prstGeom prst="rect">
            <a:avLst/>
          </a:prstGeom>
          <a:noFill/>
          <a:ln>
            <a:noFill/>
          </a:ln>
        </p:spPr>
      </p:pic>
      <p:sp>
        <p:nvSpPr>
          <p:cNvPr id="93" name="Google Shape;93;p16"/>
          <p:cNvSpPr txBox="1">
            <a:spLocks noGrp="1"/>
          </p:cNvSpPr>
          <p:nvPr>
            <p:ph type="body" idx="1"/>
          </p:nvPr>
        </p:nvSpPr>
        <p:spPr>
          <a:xfrm>
            <a:off x="932034" y="965611"/>
            <a:ext cx="1800300" cy="3374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Wainer</a:t>
            </a:r>
            <a:r>
              <a:rPr lang="en-GB" sz="1400" dirty="0">
                <a:solidFill>
                  <a:schemeClr val="dk1"/>
                </a:solidFill>
                <a:latin typeface="Helvetica Neue Light" panose="02000403000000020004" pitchFamily="2" charset="0"/>
                <a:ea typeface="Helvetica Neue Light" panose="02000403000000020004" pitchFamily="2" charset="0"/>
              </a:rPr>
              <a:t> et al. 2007</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4" name="Google Shape;94;p16"/>
          <p:cNvSpPr txBox="1">
            <a:spLocks noGrp="1"/>
          </p:cNvSpPr>
          <p:nvPr>
            <p:ph type="body" idx="4294967295"/>
          </p:nvPr>
        </p:nvSpPr>
        <p:spPr>
          <a:xfrm>
            <a:off x="3448387" y="889425"/>
            <a:ext cx="1938338" cy="2983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Pereira et al. 2008</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5" name="Google Shape;95;p16"/>
          <p:cNvSpPr txBox="1">
            <a:spLocks noGrp="1"/>
          </p:cNvSpPr>
          <p:nvPr>
            <p:ph type="body" idx="4294967295"/>
          </p:nvPr>
        </p:nvSpPr>
        <p:spPr>
          <a:xfrm>
            <a:off x="245007" y="2137337"/>
            <a:ext cx="1938338" cy="3374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Kose-Bagci</a:t>
            </a:r>
            <a:r>
              <a:rPr lang="en-GB" sz="1400" dirty="0">
                <a:solidFill>
                  <a:schemeClr val="dk1"/>
                </a:solidFill>
                <a:latin typeface="Helvetica Neue Light" panose="02000403000000020004" pitchFamily="2" charset="0"/>
                <a:ea typeface="Helvetica Neue Light" panose="02000403000000020004" pitchFamily="2" charset="0"/>
              </a:rPr>
              <a:t> et al. 2009</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6" name="Google Shape;96;p16"/>
          <p:cNvSpPr txBox="1">
            <a:spLocks noGrp="1"/>
          </p:cNvSpPr>
          <p:nvPr>
            <p:ph type="body" idx="4294967295"/>
          </p:nvPr>
        </p:nvSpPr>
        <p:spPr>
          <a:xfrm>
            <a:off x="2571463" y="2111712"/>
            <a:ext cx="1938338" cy="28864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Leyzberg</a:t>
            </a:r>
            <a:r>
              <a:rPr lang="en-GB" sz="1400" dirty="0">
                <a:solidFill>
                  <a:schemeClr val="dk1"/>
                </a:solidFill>
                <a:latin typeface="Helvetica Neue Light" panose="02000403000000020004" pitchFamily="2" charset="0"/>
                <a:ea typeface="Helvetica Neue Light" panose="02000403000000020004" pitchFamily="2" charset="0"/>
              </a:rPr>
              <a:t>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7" name="Google Shape;97;p16"/>
          <p:cNvSpPr txBox="1">
            <a:spLocks noGrp="1"/>
          </p:cNvSpPr>
          <p:nvPr>
            <p:ph type="body" idx="4294967295"/>
          </p:nvPr>
        </p:nvSpPr>
        <p:spPr>
          <a:xfrm>
            <a:off x="2465699" y="3207873"/>
            <a:ext cx="1936750" cy="3107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Fasola</a:t>
            </a:r>
            <a:r>
              <a:rPr lang="en-GB" sz="1400" dirty="0">
                <a:solidFill>
                  <a:schemeClr val="dk1"/>
                </a:solidFill>
                <a:latin typeface="Helvetica Neue Light" panose="02000403000000020004" pitchFamily="2" charset="0"/>
                <a:ea typeface="Helvetica Neue Light" panose="02000403000000020004" pitchFamily="2" charset="0"/>
              </a:rPr>
              <a:t> &amp; </a:t>
            </a:r>
            <a:r>
              <a:rPr lang="en-GB" sz="1400" dirty="0" err="1">
                <a:solidFill>
                  <a:schemeClr val="dk1"/>
                </a:solidFill>
                <a:latin typeface="Helvetica Neue Light" panose="02000403000000020004" pitchFamily="2" charset="0"/>
                <a:ea typeface="Helvetica Neue Light" panose="02000403000000020004" pitchFamily="2" charset="0"/>
              </a:rPr>
              <a:t>Mataric</a:t>
            </a:r>
            <a:r>
              <a:rPr lang="en-GB" sz="1400" dirty="0">
                <a:solidFill>
                  <a:schemeClr val="dk1"/>
                </a:solidFill>
                <a:latin typeface="Helvetica Neue Light" panose="02000403000000020004" pitchFamily="2" charset="0"/>
                <a:ea typeface="Helvetica Neue Light" panose="02000403000000020004" pitchFamily="2" charset="0"/>
              </a:rPr>
              <a:t>́ 2013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8" name="Google Shape;98;p16"/>
          <p:cNvSpPr txBox="1">
            <a:spLocks noGrp="1"/>
          </p:cNvSpPr>
          <p:nvPr>
            <p:ph type="body" idx="4294967295"/>
          </p:nvPr>
        </p:nvSpPr>
        <p:spPr>
          <a:xfrm>
            <a:off x="6639930" y="3452574"/>
            <a:ext cx="2271711" cy="31078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Fridin</a:t>
            </a:r>
            <a:r>
              <a:rPr lang="en-GB" sz="1400" dirty="0">
                <a:solidFill>
                  <a:schemeClr val="dk1"/>
                </a:solidFill>
                <a:latin typeface="Helvetica Neue Light" panose="02000403000000020004" pitchFamily="2" charset="0"/>
                <a:ea typeface="Helvetica Neue Light" panose="02000403000000020004" pitchFamily="2" charset="0"/>
              </a:rPr>
              <a:t> &amp; </a:t>
            </a:r>
            <a:r>
              <a:rPr lang="en-GB" sz="1400" dirty="0" err="1">
                <a:solidFill>
                  <a:schemeClr val="dk1"/>
                </a:solidFill>
                <a:latin typeface="Helvetica Neue Light" panose="02000403000000020004" pitchFamily="2" charset="0"/>
                <a:ea typeface="Helvetica Neue Light" panose="02000403000000020004" pitchFamily="2" charset="0"/>
              </a:rPr>
              <a:t>Belokopytov</a:t>
            </a:r>
            <a:r>
              <a:rPr lang="en-GB" sz="1400" dirty="0">
                <a:solidFill>
                  <a:schemeClr val="dk1"/>
                </a:solidFill>
                <a:latin typeface="Helvetica Neue Light" panose="02000403000000020004" pitchFamily="2" charset="0"/>
                <a:ea typeface="Helvetica Neue Light" panose="02000403000000020004" pitchFamily="2" charset="0"/>
              </a:rPr>
              <a:t> 2014</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9" name="Google Shape;99;p16"/>
          <p:cNvSpPr txBox="1">
            <a:spLocks noGrp="1"/>
          </p:cNvSpPr>
          <p:nvPr>
            <p:ph type="body" idx="4294967295"/>
          </p:nvPr>
        </p:nvSpPr>
        <p:spPr>
          <a:xfrm>
            <a:off x="6297739" y="1933286"/>
            <a:ext cx="1388516" cy="28675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Bartneck</a:t>
            </a:r>
            <a:r>
              <a:rPr lang="en-GB" sz="1400" dirty="0">
                <a:solidFill>
                  <a:schemeClr val="dk1"/>
                </a:solidFill>
                <a:latin typeface="Helvetica Neue Light" panose="02000403000000020004" pitchFamily="2" charset="0"/>
                <a:ea typeface="Helvetica Neue Light" panose="02000403000000020004" pitchFamily="2" charset="0"/>
              </a:rPr>
              <a:t> 2003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0" name="Google Shape;100;p16"/>
          <p:cNvSpPr txBox="1">
            <a:spLocks noGrp="1"/>
          </p:cNvSpPr>
          <p:nvPr>
            <p:ph type="body" idx="4294967295"/>
          </p:nvPr>
        </p:nvSpPr>
        <p:spPr>
          <a:xfrm>
            <a:off x="5453989" y="704931"/>
            <a:ext cx="1936750" cy="28581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Kidd &amp; Breazeal 2004</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1" name="Google Shape;101;p16"/>
          <p:cNvSpPr txBox="1">
            <a:spLocks noGrp="1"/>
          </p:cNvSpPr>
          <p:nvPr>
            <p:ph type="body" idx="4294967295"/>
          </p:nvPr>
        </p:nvSpPr>
        <p:spPr>
          <a:xfrm>
            <a:off x="7295408" y="1346060"/>
            <a:ext cx="1800225" cy="33561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Kiesler</a:t>
            </a:r>
            <a:r>
              <a:rPr lang="en-GB" sz="1400" dirty="0">
                <a:solidFill>
                  <a:schemeClr val="dk1"/>
                </a:solidFill>
                <a:latin typeface="Helvetica Neue Light" panose="02000403000000020004" pitchFamily="2" charset="0"/>
                <a:ea typeface="Helvetica Neue Light" panose="02000403000000020004" pitchFamily="2" charset="0"/>
              </a:rPr>
              <a:t> et al. 2008</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2" name="Google Shape;102;p16"/>
          <p:cNvSpPr txBox="1">
            <a:spLocks noGrp="1"/>
          </p:cNvSpPr>
          <p:nvPr>
            <p:ph type="body" idx="4294967295"/>
          </p:nvPr>
        </p:nvSpPr>
        <p:spPr>
          <a:xfrm>
            <a:off x="4690702" y="2285321"/>
            <a:ext cx="1938337" cy="29317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Segura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3" name="Google Shape;103;p16"/>
          <p:cNvSpPr txBox="1">
            <a:spLocks noGrp="1"/>
          </p:cNvSpPr>
          <p:nvPr>
            <p:ph type="body" idx="4294967295"/>
          </p:nvPr>
        </p:nvSpPr>
        <p:spPr>
          <a:xfrm>
            <a:off x="7302517" y="2444107"/>
            <a:ext cx="1936750" cy="29317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Looije</a:t>
            </a:r>
            <a:r>
              <a:rPr lang="en-GB" sz="1400" dirty="0">
                <a:solidFill>
                  <a:schemeClr val="dk1"/>
                </a:solidFill>
                <a:latin typeface="Helvetica Neue Light" panose="02000403000000020004" pitchFamily="2" charset="0"/>
                <a:ea typeface="Helvetica Neue Light" panose="02000403000000020004" pitchFamily="2" charset="0"/>
              </a:rPr>
              <a:t>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4" name="Google Shape;104;p16"/>
          <p:cNvSpPr txBox="1">
            <a:spLocks noGrp="1"/>
          </p:cNvSpPr>
          <p:nvPr>
            <p:ph type="body" idx="4294967295"/>
          </p:nvPr>
        </p:nvSpPr>
        <p:spPr>
          <a:xfrm>
            <a:off x="2721834" y="4627940"/>
            <a:ext cx="1999954" cy="28864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Ligthart</a:t>
            </a:r>
            <a:r>
              <a:rPr lang="en-GB" sz="1400" dirty="0">
                <a:solidFill>
                  <a:schemeClr val="dk1"/>
                </a:solidFill>
                <a:latin typeface="Helvetica Neue Light" panose="02000403000000020004" pitchFamily="2" charset="0"/>
                <a:ea typeface="Helvetica Neue Light" panose="02000403000000020004" pitchFamily="2" charset="0"/>
              </a:rPr>
              <a:t> &amp; Truong 2015</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5" name="Google Shape;105;p16"/>
          <p:cNvSpPr txBox="1">
            <a:spLocks noGrp="1"/>
          </p:cNvSpPr>
          <p:nvPr>
            <p:ph type="body" idx="4294967295"/>
          </p:nvPr>
        </p:nvSpPr>
        <p:spPr>
          <a:xfrm>
            <a:off x="4925740" y="4627815"/>
            <a:ext cx="1747927" cy="28864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Thellman</a:t>
            </a:r>
            <a:r>
              <a:rPr lang="en-GB" sz="1400" dirty="0">
                <a:solidFill>
                  <a:schemeClr val="dk1"/>
                </a:solidFill>
                <a:latin typeface="Helvetica Neue Light" panose="02000403000000020004" pitchFamily="2" charset="0"/>
                <a:ea typeface="Helvetica Neue Light" panose="02000403000000020004" pitchFamily="2" charset="0"/>
              </a:rPr>
              <a:t> et al. 2015</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6" name="Google Shape;106;p16"/>
          <p:cNvSpPr txBox="1">
            <a:spLocks noGrp="1"/>
          </p:cNvSpPr>
          <p:nvPr>
            <p:ph type="body" idx="4294967295"/>
          </p:nvPr>
        </p:nvSpPr>
        <p:spPr>
          <a:xfrm>
            <a:off x="6689181" y="4609687"/>
            <a:ext cx="2135690" cy="2843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Kontogiorgos</a:t>
            </a:r>
            <a:r>
              <a:rPr lang="en-GB" sz="1400" dirty="0">
                <a:solidFill>
                  <a:schemeClr val="dk1"/>
                </a:solidFill>
                <a:latin typeface="Helvetica Neue Light" panose="02000403000000020004" pitchFamily="2" charset="0"/>
                <a:ea typeface="Helvetica Neue Light" panose="02000403000000020004" pitchFamily="2" charset="0"/>
              </a:rPr>
              <a:t> et al. 2019</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7" name="Google Shape;107;p16"/>
          <p:cNvSpPr txBox="1">
            <a:spLocks noGrp="1"/>
          </p:cNvSpPr>
          <p:nvPr>
            <p:ph type="body" idx="4294967295"/>
          </p:nvPr>
        </p:nvSpPr>
        <p:spPr>
          <a:xfrm>
            <a:off x="4417248" y="3331385"/>
            <a:ext cx="2222682" cy="31078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Hoffmann &amp; </a:t>
            </a:r>
            <a:r>
              <a:rPr lang="en-GB" sz="1400" dirty="0" err="1">
                <a:solidFill>
                  <a:schemeClr val="dk1"/>
                </a:solidFill>
                <a:latin typeface="Helvetica Neue Light" panose="02000403000000020004" pitchFamily="2" charset="0"/>
                <a:ea typeface="Helvetica Neue Light" panose="02000403000000020004" pitchFamily="2" charset="0"/>
              </a:rPr>
              <a:t>Krämer</a:t>
            </a:r>
            <a:r>
              <a:rPr lang="en-GB" sz="1400" dirty="0">
                <a:solidFill>
                  <a:schemeClr val="dk1"/>
                </a:solidFill>
                <a:latin typeface="Helvetica Neue Light" panose="02000403000000020004" pitchFamily="2" charset="0"/>
                <a:ea typeface="Helvetica Neue Light" panose="02000403000000020004" pitchFamily="2" charset="0"/>
              </a:rPr>
              <a:t> 2013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8" name="Google Shape;108;p16"/>
          <p:cNvSpPr txBox="1">
            <a:spLocks noGrp="1"/>
          </p:cNvSpPr>
          <p:nvPr>
            <p:ph type="body" idx="4294967295"/>
          </p:nvPr>
        </p:nvSpPr>
        <p:spPr>
          <a:xfrm>
            <a:off x="195094" y="3186240"/>
            <a:ext cx="1936751" cy="34325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Bainbridge et al. 2010</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9" name="Google Shape;109;p16"/>
          <p:cNvSpPr txBox="1">
            <a:spLocks noGrp="1"/>
          </p:cNvSpPr>
          <p:nvPr>
            <p:ph type="body" idx="4294967295"/>
          </p:nvPr>
        </p:nvSpPr>
        <p:spPr>
          <a:xfrm>
            <a:off x="629639" y="4625303"/>
            <a:ext cx="1427251" cy="28864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Kim et al. 2017</a:t>
            </a:r>
            <a:endParaRPr sz="1400" dirty="0">
              <a:solidFill>
                <a:schemeClr val="dk1"/>
              </a:solidFill>
              <a:latin typeface="Helvetica Neue Light" panose="02000403000000020004" pitchFamily="2" charset="0"/>
              <a:ea typeface="Helvetica Neue Light" panose="02000403000000020004" pitchFamily="2" charset="0"/>
            </a:endParaRPr>
          </a:p>
        </p:txBody>
      </p:sp>
      <p:pic>
        <p:nvPicPr>
          <p:cNvPr id="7" name="Audio 6">
            <a:hlinkClick r:id="" action="ppaction://media"/>
            <a:extLst>
              <a:ext uri="{FF2B5EF4-FFF2-40B4-BE49-F238E27FC236}">
                <a16:creationId xmlns:a16="http://schemas.microsoft.com/office/drawing/2014/main" id="{FB0CF99B-EA23-7A40-B5F9-9E965073B729}"/>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9141941" y="4142873"/>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510"/>
    </mc:Choice>
    <mc:Fallback xmlns="">
      <p:transition spd="slow" advTm="15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p:nvSpPr>
          <p:cNvPr id="297" name="Google Shape;297;p34"/>
          <p:cNvSpPr txBox="1">
            <a:spLocks noGrp="1"/>
          </p:cNvSpPr>
          <p:nvPr>
            <p:ph type="body" idx="1"/>
          </p:nvPr>
        </p:nvSpPr>
        <p:spPr>
          <a:xfrm>
            <a:off x="311700" y="3842773"/>
            <a:ext cx="4907653" cy="1148200"/>
          </a:xfrm>
          <a:prstGeom prst="rect">
            <a:avLst/>
          </a:prstGeom>
        </p:spPr>
        <p:txBody>
          <a:bodyPr spcFirstLastPara="1" wrap="square" lIns="91425" tIns="91425" rIns="91425" bIns="91425" anchor="t" anchorCtr="0">
            <a:noAutofit/>
          </a:bodyPr>
          <a:lstStyle/>
          <a:p>
            <a:pPr marL="0" lvl="0" indent="0" algn="l" rtl="0">
              <a:spcBef>
                <a:spcPts val="0"/>
              </a:spcBef>
              <a:buNone/>
            </a:pPr>
            <a:r>
              <a:rPr lang="en-GB" dirty="0">
                <a:solidFill>
                  <a:schemeClr val="dk1"/>
                </a:solidFill>
                <a:latin typeface="Helvetica Neue Light" panose="02000403000000020004" pitchFamily="2" charset="0"/>
                <a:ea typeface="Helvetica Neue Light" panose="02000403000000020004" pitchFamily="2" charset="0"/>
              </a:rPr>
              <a:t>The warmth attributed to the </a:t>
            </a:r>
            <a:r>
              <a:rPr lang="en-GB" b="1" dirty="0">
                <a:solidFill>
                  <a:schemeClr val="dk1"/>
                </a:solidFill>
                <a:latin typeface="Helvetica Neue Light" panose="02000403000000020004" pitchFamily="2" charset="0"/>
                <a:ea typeface="Helvetica Neue Light" panose="02000403000000020004" pitchFamily="2" charset="0"/>
              </a:rPr>
              <a:t>selfish</a:t>
            </a:r>
            <a:r>
              <a:rPr lang="en-GB" dirty="0">
                <a:solidFill>
                  <a:schemeClr val="dk1"/>
                </a:solidFill>
                <a:latin typeface="Helvetica Neue Light" panose="02000403000000020004" pitchFamily="2" charset="0"/>
                <a:ea typeface="Helvetica Neue Light" panose="02000403000000020004" pitchFamily="2" charset="0"/>
              </a:rPr>
              <a:t> agent was </a:t>
            </a:r>
            <a:r>
              <a:rPr lang="en-GB" u="sng" dirty="0">
                <a:solidFill>
                  <a:schemeClr val="dk1"/>
                </a:solidFill>
                <a:latin typeface="Helvetica Neue Light" panose="02000403000000020004" pitchFamily="2" charset="0"/>
                <a:ea typeface="Helvetica Neue Light" panose="02000403000000020004" pitchFamily="2" charset="0"/>
              </a:rPr>
              <a:t>not significantly different</a:t>
            </a:r>
            <a:r>
              <a:rPr lang="en-GB" dirty="0">
                <a:solidFill>
                  <a:schemeClr val="dk1"/>
                </a:solidFill>
                <a:latin typeface="Helvetica Neue Light" panose="02000403000000020004" pitchFamily="2" charset="0"/>
                <a:ea typeface="Helvetica Neue Light" panose="02000403000000020004" pitchFamily="2" charset="0"/>
              </a:rPr>
              <a:t> for each type of embodiment</a:t>
            </a:r>
            <a:endParaRPr lang="en-GB" sz="1200" dirty="0">
              <a:solidFill>
                <a:schemeClr val="dk1"/>
              </a:solidFill>
              <a:latin typeface="Helvetica Neue Light" panose="02000403000000020004" pitchFamily="2" charset="0"/>
              <a:ea typeface="Helvetica Neue Light" panose="02000403000000020004" pitchFamily="2" charset="0"/>
            </a:endParaRPr>
          </a:p>
          <a:p>
            <a:pPr marL="0" lvl="0" indent="0" algn="l" rtl="0">
              <a:spcBef>
                <a:spcPts val="0"/>
              </a:spcBef>
              <a:buNone/>
            </a:pPr>
            <a:r>
              <a:rPr lang="en-GB" sz="1200" dirty="0">
                <a:solidFill>
                  <a:schemeClr val="dk1"/>
                </a:solidFill>
                <a:latin typeface="Helvetica Neue Light" panose="02000403000000020004" pitchFamily="2" charset="0"/>
                <a:ea typeface="Helvetica Neue Light" panose="02000403000000020004" pitchFamily="2" charset="0"/>
              </a:rPr>
              <a:t>(U=1407, Z=-0.171, p=0.864, r=0.016)</a:t>
            </a:r>
            <a:endParaRPr sz="1200" dirty="0">
              <a:solidFill>
                <a:schemeClr val="dk1"/>
              </a:solidFill>
              <a:latin typeface="Helvetica Neue Light" panose="02000403000000020004" pitchFamily="2" charset="0"/>
              <a:ea typeface="Helvetica Neue Light" panose="02000403000000020004" pitchFamily="2" charset="0"/>
            </a:endParaRPr>
          </a:p>
        </p:txBody>
      </p:sp>
      <p:sp>
        <p:nvSpPr>
          <p:cNvPr id="10" name="Google Shape;204;p21">
            <a:extLst>
              <a:ext uri="{FF2B5EF4-FFF2-40B4-BE49-F238E27FC236}">
                <a16:creationId xmlns:a16="http://schemas.microsoft.com/office/drawing/2014/main" id="{0C30DB4E-751C-A54F-AC36-B2A68AE610F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Results -  Perception of the </a:t>
            </a:r>
            <a:r>
              <a:rPr lang="en-GB" b="1" dirty="0">
                <a:latin typeface="Helvetica Neue Light" panose="02000403000000020004" pitchFamily="2" charset="0"/>
                <a:ea typeface="Helvetica Neue Light" panose="02000403000000020004" pitchFamily="2" charset="0"/>
              </a:rPr>
              <a:t>selfish</a:t>
            </a:r>
            <a:endParaRPr b="1" dirty="0">
              <a:latin typeface="Helvetica Neue Light" panose="02000403000000020004" pitchFamily="2" charset="0"/>
              <a:ea typeface="Helvetica Neue Light" panose="02000403000000020004" pitchFamily="2" charset="0"/>
            </a:endParaRPr>
          </a:p>
        </p:txBody>
      </p:sp>
      <p:cxnSp>
        <p:nvCxnSpPr>
          <p:cNvPr id="11" name="Straight Connector 10">
            <a:extLst>
              <a:ext uri="{FF2B5EF4-FFF2-40B4-BE49-F238E27FC236}">
                <a16:creationId xmlns:a16="http://schemas.microsoft.com/office/drawing/2014/main" id="{64C61981-7CBC-474B-9A73-33DDC3971647}"/>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2" name="Chart 11">
            <a:extLst>
              <a:ext uri="{FF2B5EF4-FFF2-40B4-BE49-F238E27FC236}">
                <a16:creationId xmlns:a16="http://schemas.microsoft.com/office/drawing/2014/main" id="{ABACB88F-2053-6D48-896A-6D8D7C503D90}"/>
              </a:ext>
            </a:extLst>
          </p:cNvPr>
          <p:cNvGraphicFramePr/>
          <p:nvPr>
            <p:extLst>
              <p:ext uri="{D42A27DB-BD31-4B8C-83A1-F6EECF244321}">
                <p14:modId xmlns:p14="http://schemas.microsoft.com/office/powerpoint/2010/main" val="2189714021"/>
              </p:ext>
            </p:extLst>
          </p:nvPr>
        </p:nvGraphicFramePr>
        <p:xfrm>
          <a:off x="1077560" y="1427635"/>
          <a:ext cx="3091030" cy="23014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A73ED6C5-A623-784C-9E1B-60E4F528B5EA}"/>
              </a:ext>
            </a:extLst>
          </p:cNvPr>
          <p:cNvGraphicFramePr/>
          <p:nvPr>
            <p:extLst>
              <p:ext uri="{D42A27DB-BD31-4B8C-83A1-F6EECF244321}">
                <p14:modId xmlns:p14="http://schemas.microsoft.com/office/powerpoint/2010/main" val="4246096750"/>
              </p:ext>
            </p:extLst>
          </p:nvPr>
        </p:nvGraphicFramePr>
        <p:xfrm>
          <a:off x="4572001" y="1427635"/>
          <a:ext cx="4168588" cy="2301460"/>
        </p:xfrm>
        <a:graphic>
          <a:graphicData uri="http://schemas.openxmlformats.org/drawingml/2006/chart">
            <c:chart xmlns:c="http://schemas.openxmlformats.org/drawingml/2006/chart" xmlns:r="http://schemas.openxmlformats.org/officeDocument/2006/relationships" r:id="rId6"/>
          </a:graphicData>
        </a:graphic>
      </p:graphicFrame>
      <p:sp>
        <p:nvSpPr>
          <p:cNvPr id="23" name="Freeform 22">
            <a:extLst>
              <a:ext uri="{FF2B5EF4-FFF2-40B4-BE49-F238E27FC236}">
                <a16:creationId xmlns:a16="http://schemas.microsoft.com/office/drawing/2014/main" id="{59D21B8C-49E0-1748-B1DF-0A7F5A4D36B5}"/>
              </a:ext>
            </a:extLst>
          </p:cNvPr>
          <p:cNvSpPr/>
          <p:nvPr/>
        </p:nvSpPr>
        <p:spPr>
          <a:xfrm>
            <a:off x="1350977" y="1838895"/>
            <a:ext cx="2729754" cy="1478939"/>
          </a:xfrm>
          <a:custGeom>
            <a:avLst/>
            <a:gdLst>
              <a:gd name="connsiteX0" fmla="*/ 1297362 w 2729754"/>
              <a:gd name="connsiteY0" fmla="*/ 743864 h 1478939"/>
              <a:gd name="connsiteX1" fmla="*/ 298860 w 2729754"/>
              <a:gd name="connsiteY1" fmla="*/ 942418 h 1478939"/>
              <a:gd name="connsiteX2" fmla="*/ 1297362 w 2729754"/>
              <a:gd name="connsiteY2" fmla="*/ 1140972 h 1478939"/>
              <a:gd name="connsiteX3" fmla="*/ 2295864 w 2729754"/>
              <a:gd name="connsiteY3" fmla="*/ 942418 h 1478939"/>
              <a:gd name="connsiteX4" fmla="*/ 1297362 w 2729754"/>
              <a:gd name="connsiteY4" fmla="*/ 743864 h 1478939"/>
              <a:gd name="connsiteX5" fmla="*/ 0 w 2729754"/>
              <a:gd name="connsiteY5" fmla="*/ 0 h 1478939"/>
              <a:gd name="connsiteX6" fmla="*/ 2729754 w 2729754"/>
              <a:gd name="connsiteY6" fmla="*/ 0 h 1478939"/>
              <a:gd name="connsiteX7" fmla="*/ 2729754 w 2729754"/>
              <a:gd name="connsiteY7" fmla="*/ 1478939 h 1478939"/>
              <a:gd name="connsiteX8" fmla="*/ 0 w 2729754"/>
              <a:gd name="connsiteY8" fmla="*/ 1478939 h 147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9754" h="1478939">
                <a:moveTo>
                  <a:pt x="1297362" y="743864"/>
                </a:moveTo>
                <a:cubicBezTo>
                  <a:pt x="745905" y="743864"/>
                  <a:pt x="298860" y="832760"/>
                  <a:pt x="298860" y="942418"/>
                </a:cubicBezTo>
                <a:cubicBezTo>
                  <a:pt x="298860" y="1052076"/>
                  <a:pt x="745905" y="1140972"/>
                  <a:pt x="1297362" y="1140972"/>
                </a:cubicBezTo>
                <a:cubicBezTo>
                  <a:pt x="1848819" y="1140972"/>
                  <a:pt x="2295864" y="1052076"/>
                  <a:pt x="2295864" y="942418"/>
                </a:cubicBezTo>
                <a:cubicBezTo>
                  <a:pt x="2295864" y="832760"/>
                  <a:pt x="1848819" y="743864"/>
                  <a:pt x="1297362" y="743864"/>
                </a:cubicBezTo>
                <a:close/>
                <a:moveTo>
                  <a:pt x="0" y="0"/>
                </a:moveTo>
                <a:lnTo>
                  <a:pt x="2729754" y="0"/>
                </a:lnTo>
                <a:lnTo>
                  <a:pt x="2729754" y="1478939"/>
                </a:lnTo>
                <a:lnTo>
                  <a:pt x="0" y="1478939"/>
                </a:lnTo>
                <a:close/>
              </a:path>
            </a:pathLst>
          </a:cu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T"/>
          </a:p>
        </p:txBody>
      </p:sp>
      <p:sp>
        <p:nvSpPr>
          <p:cNvPr id="16" name="Rectangle 15">
            <a:extLst>
              <a:ext uri="{FF2B5EF4-FFF2-40B4-BE49-F238E27FC236}">
                <a16:creationId xmlns:a16="http://schemas.microsoft.com/office/drawing/2014/main" id="{C63F4ECA-1701-EB4A-B8A6-4D3856C6EA36}"/>
              </a:ext>
            </a:extLst>
          </p:cNvPr>
          <p:cNvSpPr/>
          <p:nvPr/>
        </p:nvSpPr>
        <p:spPr>
          <a:xfrm>
            <a:off x="4282436" y="1506818"/>
            <a:ext cx="3344736" cy="241512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2" name="Google Shape;309;p35">
            <a:extLst>
              <a:ext uri="{FF2B5EF4-FFF2-40B4-BE49-F238E27FC236}">
                <a16:creationId xmlns:a16="http://schemas.microsoft.com/office/drawing/2014/main" id="{4AD75AB4-D9A0-3349-AE16-F7AF33BE24CF}"/>
              </a:ext>
            </a:extLst>
          </p:cNvPr>
          <p:cNvSpPr/>
          <p:nvPr/>
        </p:nvSpPr>
        <p:spPr>
          <a:xfrm>
            <a:off x="1624573" y="2571750"/>
            <a:ext cx="1997004" cy="397107"/>
          </a:xfrm>
          <a:prstGeom prst="ellipse">
            <a:avLst/>
          </a:prstGeom>
          <a:noFill/>
          <a:ln w="57150"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Audio 3">
            <a:hlinkClick r:id="" action="ppaction://media"/>
            <a:extLst>
              <a:ext uri="{FF2B5EF4-FFF2-40B4-BE49-F238E27FC236}">
                <a16:creationId xmlns:a16="http://schemas.microsoft.com/office/drawing/2014/main" id="{8F651263-5B87-E74A-8197-F4562BB87F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90"/>
    </mc:Choice>
    <mc:Fallback>
      <p:transition spd="slow" advTm="8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4"/>
        <p:cNvGrpSpPr/>
        <p:nvPr/>
      </p:nvGrpSpPr>
      <p:grpSpPr>
        <a:xfrm>
          <a:off x="0" y="0"/>
          <a:ext cx="0" cy="0"/>
          <a:chOff x="0" y="0"/>
          <a:chExt cx="0" cy="0"/>
        </a:xfrm>
      </p:grpSpPr>
      <p:sp>
        <p:nvSpPr>
          <p:cNvPr id="306" name="Google Shape;306;p35"/>
          <p:cNvSpPr txBox="1">
            <a:spLocks noGrp="1"/>
          </p:cNvSpPr>
          <p:nvPr>
            <p:ph type="body" idx="1"/>
          </p:nvPr>
        </p:nvSpPr>
        <p:spPr>
          <a:xfrm>
            <a:off x="4082194" y="3903585"/>
            <a:ext cx="4658395" cy="1190315"/>
          </a:xfrm>
          <a:prstGeom prst="rect">
            <a:avLst/>
          </a:prstGeom>
        </p:spPr>
        <p:txBody>
          <a:bodyPr spcFirstLastPara="1" wrap="square" lIns="91425" tIns="91425" rIns="91425" bIns="91425" anchor="t" anchorCtr="0">
            <a:noAutofit/>
          </a:bodyPr>
          <a:lstStyle/>
          <a:p>
            <a:pPr marL="0" lvl="0" indent="0" algn="l" rtl="0">
              <a:spcBef>
                <a:spcPts val="0"/>
              </a:spcBef>
              <a:buNone/>
            </a:pPr>
            <a:r>
              <a:rPr lang="en-GB" dirty="0">
                <a:solidFill>
                  <a:schemeClr val="dk1"/>
                </a:solidFill>
                <a:latin typeface="Helvetica Neue Light" panose="02000403000000020004" pitchFamily="2" charset="0"/>
                <a:ea typeface="Helvetica Neue Light" panose="02000403000000020004" pitchFamily="2" charset="0"/>
              </a:rPr>
              <a:t>The competence attributed to the </a:t>
            </a:r>
            <a:r>
              <a:rPr lang="en-GB" b="1" dirty="0">
                <a:solidFill>
                  <a:schemeClr val="dk1"/>
                </a:solidFill>
                <a:latin typeface="Helvetica Neue Light" panose="02000403000000020004" pitchFamily="2" charset="0"/>
                <a:ea typeface="Helvetica Neue Light" panose="02000403000000020004" pitchFamily="2" charset="0"/>
              </a:rPr>
              <a:t>selfish</a:t>
            </a:r>
            <a:r>
              <a:rPr lang="en-GB" dirty="0">
                <a:solidFill>
                  <a:schemeClr val="dk1"/>
                </a:solidFill>
                <a:latin typeface="Helvetica Neue Light" panose="02000403000000020004" pitchFamily="2" charset="0"/>
                <a:ea typeface="Helvetica Neue Light" panose="02000403000000020004" pitchFamily="2" charset="0"/>
              </a:rPr>
              <a:t> agent was significantly different for each type of embodiment</a:t>
            </a:r>
          </a:p>
          <a:p>
            <a:pPr marL="0" lvl="0" indent="0" algn="l" rtl="0">
              <a:spcBef>
                <a:spcPts val="0"/>
              </a:spcBef>
              <a:buNone/>
            </a:pPr>
            <a:r>
              <a:rPr lang="en-GB" sz="1200" dirty="0">
                <a:solidFill>
                  <a:schemeClr val="dk1"/>
                </a:solidFill>
                <a:latin typeface="Helvetica Neue Light" panose="02000403000000020004" pitchFamily="2" charset="0"/>
                <a:ea typeface="Helvetica Neue Light" panose="02000403000000020004" pitchFamily="2" charset="0"/>
              </a:rPr>
              <a:t>(U=1049, Z=-2.373, p=0.018, r=0.225)</a:t>
            </a:r>
            <a:endParaRPr sz="1200" dirty="0">
              <a:solidFill>
                <a:schemeClr val="dk1"/>
              </a:solidFill>
              <a:latin typeface="Helvetica Neue Light" panose="02000403000000020004" pitchFamily="2" charset="0"/>
              <a:ea typeface="Helvetica Neue Light" panose="02000403000000020004" pitchFamily="2" charset="0"/>
            </a:endParaRPr>
          </a:p>
        </p:txBody>
      </p:sp>
      <p:graphicFrame>
        <p:nvGraphicFramePr>
          <p:cNvPr id="8" name="Chart 7">
            <a:extLst>
              <a:ext uri="{FF2B5EF4-FFF2-40B4-BE49-F238E27FC236}">
                <a16:creationId xmlns:a16="http://schemas.microsoft.com/office/drawing/2014/main" id="{EC11AAEB-6980-4E4C-9318-2D488DAD2ACF}"/>
              </a:ext>
            </a:extLst>
          </p:cNvPr>
          <p:cNvGraphicFramePr/>
          <p:nvPr>
            <p:extLst>
              <p:ext uri="{D42A27DB-BD31-4B8C-83A1-F6EECF244321}">
                <p14:modId xmlns:p14="http://schemas.microsoft.com/office/powerpoint/2010/main" val="3969146280"/>
              </p:ext>
            </p:extLst>
          </p:nvPr>
        </p:nvGraphicFramePr>
        <p:xfrm>
          <a:off x="1077560" y="1427635"/>
          <a:ext cx="3091030" cy="23014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9CCE73B8-8332-9242-81A8-2BF4FFC903F6}"/>
              </a:ext>
            </a:extLst>
          </p:cNvPr>
          <p:cNvGraphicFramePr/>
          <p:nvPr>
            <p:extLst>
              <p:ext uri="{D42A27DB-BD31-4B8C-83A1-F6EECF244321}">
                <p14:modId xmlns:p14="http://schemas.microsoft.com/office/powerpoint/2010/main" val="3811993845"/>
              </p:ext>
            </p:extLst>
          </p:nvPr>
        </p:nvGraphicFramePr>
        <p:xfrm>
          <a:off x="4572001" y="1427635"/>
          <a:ext cx="4168588" cy="2301460"/>
        </p:xfrm>
        <a:graphic>
          <a:graphicData uri="http://schemas.openxmlformats.org/drawingml/2006/chart">
            <c:chart xmlns:c="http://schemas.openxmlformats.org/drawingml/2006/chart" xmlns:r="http://schemas.openxmlformats.org/officeDocument/2006/relationships" r:id="rId6"/>
          </a:graphicData>
        </a:graphic>
      </p:graphicFrame>
      <p:sp>
        <p:nvSpPr>
          <p:cNvPr id="11" name="Rectangle 10">
            <a:extLst>
              <a:ext uri="{FF2B5EF4-FFF2-40B4-BE49-F238E27FC236}">
                <a16:creationId xmlns:a16="http://schemas.microsoft.com/office/drawing/2014/main" id="{F6B8FF52-1B27-364B-A104-4A268B3E7CC3}"/>
              </a:ext>
            </a:extLst>
          </p:cNvPr>
          <p:cNvSpPr/>
          <p:nvPr/>
        </p:nvSpPr>
        <p:spPr>
          <a:xfrm>
            <a:off x="679804" y="1488456"/>
            <a:ext cx="3344736" cy="2415129"/>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grpSp>
        <p:nvGrpSpPr>
          <p:cNvPr id="7" name="Group 6">
            <a:extLst>
              <a:ext uri="{FF2B5EF4-FFF2-40B4-BE49-F238E27FC236}">
                <a16:creationId xmlns:a16="http://schemas.microsoft.com/office/drawing/2014/main" id="{529B81ED-4875-6F44-96C0-D74520B9BCA1}"/>
              </a:ext>
            </a:extLst>
          </p:cNvPr>
          <p:cNvGrpSpPr/>
          <p:nvPr/>
        </p:nvGrpSpPr>
        <p:grpSpPr>
          <a:xfrm>
            <a:off x="4839262" y="1756038"/>
            <a:ext cx="2786231" cy="1559859"/>
            <a:chOff x="9540353" y="2491198"/>
            <a:chExt cx="2786231" cy="1559859"/>
          </a:xfrm>
        </p:grpSpPr>
        <p:sp>
          <p:nvSpPr>
            <p:cNvPr id="20" name="Freeform 19">
              <a:extLst>
                <a:ext uri="{FF2B5EF4-FFF2-40B4-BE49-F238E27FC236}">
                  <a16:creationId xmlns:a16="http://schemas.microsoft.com/office/drawing/2014/main" id="{56D78DE9-490B-494E-AA67-DACE7FB94CC7}"/>
                </a:ext>
              </a:extLst>
            </p:cNvPr>
            <p:cNvSpPr/>
            <p:nvPr/>
          </p:nvSpPr>
          <p:spPr>
            <a:xfrm>
              <a:off x="9540353" y="2491198"/>
              <a:ext cx="2786231" cy="1559859"/>
            </a:xfrm>
            <a:custGeom>
              <a:avLst/>
              <a:gdLst>
                <a:gd name="connsiteX0" fmla="*/ 1063226 w 2786231"/>
                <a:gd name="connsiteY0" fmla="*/ 670479 h 1559859"/>
                <a:gd name="connsiteX1" fmla="*/ 407056 w 2786231"/>
                <a:gd name="connsiteY1" fmla="*/ 817252 h 1559859"/>
                <a:gd name="connsiteX2" fmla="*/ 1424032 w 2786231"/>
                <a:gd name="connsiteY2" fmla="*/ 1149756 h 1559859"/>
                <a:gd name="connsiteX3" fmla="*/ 2486756 w 2786231"/>
                <a:gd name="connsiteY3" fmla="*/ 1025586 h 1559859"/>
                <a:gd name="connsiteX4" fmla="*/ 1469780 w 2786231"/>
                <a:gd name="connsiteY4" fmla="*/ 693082 h 1559859"/>
                <a:gd name="connsiteX5" fmla="*/ 1063226 w 2786231"/>
                <a:gd name="connsiteY5" fmla="*/ 670479 h 1559859"/>
                <a:gd name="connsiteX6" fmla="*/ 0 w 2786231"/>
                <a:gd name="connsiteY6" fmla="*/ 0 h 1559859"/>
                <a:gd name="connsiteX7" fmla="*/ 2786231 w 2786231"/>
                <a:gd name="connsiteY7" fmla="*/ 0 h 1559859"/>
                <a:gd name="connsiteX8" fmla="*/ 2786231 w 2786231"/>
                <a:gd name="connsiteY8" fmla="*/ 1559859 h 1559859"/>
                <a:gd name="connsiteX9" fmla="*/ 0 w 2786231"/>
                <a:gd name="connsiteY9" fmla="*/ 1559859 h 155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231" h="1559859">
                  <a:moveTo>
                    <a:pt x="1063226" y="670479"/>
                  </a:moveTo>
                  <a:cubicBezTo>
                    <a:pt x="686536" y="667756"/>
                    <a:pt x="416531" y="722672"/>
                    <a:pt x="407056" y="817252"/>
                  </a:cubicBezTo>
                  <a:cubicBezTo>
                    <a:pt x="394424" y="943359"/>
                    <a:pt x="849740" y="1092227"/>
                    <a:pt x="1424032" y="1149756"/>
                  </a:cubicBezTo>
                  <a:cubicBezTo>
                    <a:pt x="1998325" y="1207286"/>
                    <a:pt x="2474123" y="1151693"/>
                    <a:pt x="2486756" y="1025586"/>
                  </a:cubicBezTo>
                  <a:cubicBezTo>
                    <a:pt x="2499388" y="899479"/>
                    <a:pt x="2044072" y="750612"/>
                    <a:pt x="1469780" y="693082"/>
                  </a:cubicBezTo>
                  <a:cubicBezTo>
                    <a:pt x="1326207" y="678700"/>
                    <a:pt x="1188789" y="671387"/>
                    <a:pt x="1063226" y="670479"/>
                  </a:cubicBezTo>
                  <a:close/>
                  <a:moveTo>
                    <a:pt x="0" y="0"/>
                  </a:moveTo>
                  <a:lnTo>
                    <a:pt x="2786231" y="0"/>
                  </a:lnTo>
                  <a:lnTo>
                    <a:pt x="2786231" y="1559859"/>
                  </a:lnTo>
                  <a:lnTo>
                    <a:pt x="0" y="1559859"/>
                  </a:lnTo>
                  <a:close/>
                </a:path>
              </a:pathLst>
            </a:cu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T"/>
            </a:p>
          </p:txBody>
        </p:sp>
        <p:sp>
          <p:nvSpPr>
            <p:cNvPr id="17" name="Google Shape;309;p35">
              <a:extLst>
                <a:ext uri="{FF2B5EF4-FFF2-40B4-BE49-F238E27FC236}">
                  <a16:creationId xmlns:a16="http://schemas.microsoft.com/office/drawing/2014/main" id="{97AE4B10-D20E-C244-A252-0EE629CDCC8B}"/>
                </a:ext>
              </a:extLst>
            </p:cNvPr>
            <p:cNvSpPr/>
            <p:nvPr/>
          </p:nvSpPr>
          <p:spPr>
            <a:xfrm rot="343231">
              <a:off x="9909931" y="3210143"/>
              <a:ext cx="2090107" cy="458960"/>
            </a:xfrm>
            <a:prstGeom prst="ellipse">
              <a:avLst/>
            </a:prstGeom>
            <a:noFill/>
            <a:ln w="57150"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04;p21">
            <a:extLst>
              <a:ext uri="{FF2B5EF4-FFF2-40B4-BE49-F238E27FC236}">
                <a16:creationId xmlns:a16="http://schemas.microsoft.com/office/drawing/2014/main" id="{0239E002-6476-944E-8DB9-03E79DE4AE0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Results -  Perception of the </a:t>
            </a:r>
            <a:r>
              <a:rPr lang="en-GB" b="1" dirty="0">
                <a:latin typeface="Helvetica Neue Light" panose="02000403000000020004" pitchFamily="2" charset="0"/>
                <a:ea typeface="Helvetica Neue Light" panose="02000403000000020004" pitchFamily="2" charset="0"/>
              </a:rPr>
              <a:t>selfish</a:t>
            </a:r>
            <a:endParaRPr b="1" dirty="0">
              <a:latin typeface="Helvetica Neue Light" panose="02000403000000020004" pitchFamily="2" charset="0"/>
              <a:ea typeface="Helvetica Neue Light" panose="02000403000000020004" pitchFamily="2" charset="0"/>
            </a:endParaRPr>
          </a:p>
        </p:txBody>
      </p:sp>
      <p:cxnSp>
        <p:nvCxnSpPr>
          <p:cNvPr id="25" name="Straight Connector 24">
            <a:extLst>
              <a:ext uri="{FF2B5EF4-FFF2-40B4-BE49-F238E27FC236}">
                <a16:creationId xmlns:a16="http://schemas.microsoft.com/office/drawing/2014/main" id="{75FE536E-F8D3-BB40-81E9-852E4BF9B9F3}"/>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861D46F2-D24F-4F40-849D-72CB10458F2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78"/>
    </mc:Choice>
    <mc:Fallback>
      <p:transition spd="slow" advTm="8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3"/>
        <p:cNvGrpSpPr/>
        <p:nvPr/>
      </p:nvGrpSpPr>
      <p:grpSpPr>
        <a:xfrm>
          <a:off x="0" y="0"/>
          <a:ext cx="0" cy="0"/>
          <a:chOff x="0" y="0"/>
          <a:chExt cx="0" cy="0"/>
        </a:xfrm>
      </p:grpSpPr>
      <p:sp>
        <p:nvSpPr>
          <p:cNvPr id="7" name="Google Shape;204;p21">
            <a:extLst>
              <a:ext uri="{FF2B5EF4-FFF2-40B4-BE49-F238E27FC236}">
                <a16:creationId xmlns:a16="http://schemas.microsoft.com/office/drawing/2014/main" id="{DD4C4784-9C7D-404B-8F30-4081288C91C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Discussion</a:t>
            </a:r>
            <a:endParaRPr dirty="0">
              <a:latin typeface="Helvetica Neue Light" panose="02000403000000020004" pitchFamily="2" charset="0"/>
              <a:ea typeface="Helvetica Neue Light" panose="02000403000000020004" pitchFamily="2" charset="0"/>
            </a:endParaRPr>
          </a:p>
        </p:txBody>
      </p:sp>
      <p:cxnSp>
        <p:nvCxnSpPr>
          <p:cNvPr id="8" name="Straight Connector 7">
            <a:extLst>
              <a:ext uri="{FF2B5EF4-FFF2-40B4-BE49-F238E27FC236}">
                <a16:creationId xmlns:a16="http://schemas.microsoft.com/office/drawing/2014/main" id="{9282BB85-BBE2-2847-9675-EAB650FD0131}"/>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Google Shape;331;p38">
            <a:extLst>
              <a:ext uri="{FF2B5EF4-FFF2-40B4-BE49-F238E27FC236}">
                <a16:creationId xmlns:a16="http://schemas.microsoft.com/office/drawing/2014/main" id="{B1852B66-7D2D-3940-8797-0B9E57B32C01}"/>
              </a:ext>
            </a:extLst>
          </p:cNvPr>
          <p:cNvSpPr txBox="1">
            <a:spLocks noGrp="1"/>
          </p:cNvSpPr>
          <p:nvPr>
            <p:ph type="body" idx="1"/>
          </p:nvPr>
        </p:nvSpPr>
        <p:spPr>
          <a:xfrm>
            <a:off x="311700" y="1430767"/>
            <a:ext cx="8520600" cy="3138107"/>
          </a:xfrm>
          <a:prstGeom prst="rect">
            <a:avLst/>
          </a:prstGeom>
        </p:spPr>
        <p:txBody>
          <a:bodyPr spcFirstLastPara="1" wrap="square" lIns="91425" tIns="91425" rIns="91425" bIns="91425" anchor="t" anchorCtr="0">
            <a:noAutofit/>
          </a:bodyPr>
          <a:lstStyle/>
          <a:p>
            <a:pPr marL="457200" lvl="0" indent="-342900" algn="l" rtl="0">
              <a:spcBef>
                <a:spcPts val="0"/>
              </a:spcBef>
              <a:spcAft>
                <a:spcPts val="1800"/>
              </a:spcAft>
              <a:buSzPts val="1800"/>
              <a:buChar char="●"/>
            </a:pPr>
            <a:r>
              <a:rPr lang="en-GB" dirty="0">
                <a:latin typeface="Helvetica Neue Light" panose="02000403000000020004" pitchFamily="2" charset="0"/>
                <a:ea typeface="Helvetica Neue Light" panose="02000403000000020004" pitchFamily="2" charset="0"/>
              </a:rPr>
              <a:t>The embodiment of the robots had an important role on the sense of identity with the team.</a:t>
            </a:r>
            <a:endParaRPr dirty="0">
              <a:latin typeface="Helvetica Neue Light" panose="02000403000000020004" pitchFamily="2" charset="0"/>
              <a:ea typeface="Helvetica Neue Light" panose="02000403000000020004" pitchFamily="2" charset="0"/>
            </a:endParaRPr>
          </a:p>
        </p:txBody>
      </p:sp>
      <p:pic>
        <p:nvPicPr>
          <p:cNvPr id="6" name="Audio 5">
            <a:hlinkClick r:id="" action="ppaction://media"/>
            <a:extLst>
              <a:ext uri="{FF2B5EF4-FFF2-40B4-BE49-F238E27FC236}">
                <a16:creationId xmlns:a16="http://schemas.microsoft.com/office/drawing/2014/main" id="{4234B27F-4D31-5548-B091-2C62C13AA6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840"/>
    </mc:Choice>
    <mc:Fallback xmlns="">
      <p:transition spd="slow" advTm="1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7" name="Google Shape;204;p21">
            <a:extLst>
              <a:ext uri="{FF2B5EF4-FFF2-40B4-BE49-F238E27FC236}">
                <a16:creationId xmlns:a16="http://schemas.microsoft.com/office/drawing/2014/main" id="{DD4C4784-9C7D-404B-8F30-4081288C91C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Discussion</a:t>
            </a:r>
            <a:endParaRPr dirty="0">
              <a:latin typeface="Helvetica Neue Light" panose="02000403000000020004" pitchFamily="2" charset="0"/>
              <a:ea typeface="Helvetica Neue Light" panose="02000403000000020004" pitchFamily="2" charset="0"/>
            </a:endParaRPr>
          </a:p>
        </p:txBody>
      </p:sp>
      <p:cxnSp>
        <p:nvCxnSpPr>
          <p:cNvPr id="8" name="Straight Connector 7">
            <a:extLst>
              <a:ext uri="{FF2B5EF4-FFF2-40B4-BE49-F238E27FC236}">
                <a16:creationId xmlns:a16="http://schemas.microsoft.com/office/drawing/2014/main" id="{9282BB85-BBE2-2847-9675-EAB650FD0131}"/>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Google Shape;331;p38">
            <a:extLst>
              <a:ext uri="{FF2B5EF4-FFF2-40B4-BE49-F238E27FC236}">
                <a16:creationId xmlns:a16="http://schemas.microsoft.com/office/drawing/2014/main" id="{B1852B66-7D2D-3940-8797-0B9E57B32C01}"/>
              </a:ext>
            </a:extLst>
          </p:cNvPr>
          <p:cNvSpPr txBox="1">
            <a:spLocks noGrp="1"/>
          </p:cNvSpPr>
          <p:nvPr>
            <p:ph type="body" idx="1"/>
          </p:nvPr>
        </p:nvSpPr>
        <p:spPr>
          <a:xfrm>
            <a:off x="311700" y="1430767"/>
            <a:ext cx="8520600" cy="3138107"/>
          </a:xfrm>
          <a:prstGeom prst="rect">
            <a:avLst/>
          </a:prstGeom>
        </p:spPr>
        <p:txBody>
          <a:bodyPr spcFirstLastPara="1" wrap="square" lIns="91425" tIns="91425" rIns="91425" bIns="91425" anchor="t" anchorCtr="0">
            <a:noAutofit/>
          </a:bodyPr>
          <a:lstStyle/>
          <a:p>
            <a:pPr marL="457200" lvl="0" indent="-342900" algn="l" rtl="0">
              <a:spcBef>
                <a:spcPts val="0"/>
              </a:spcBef>
              <a:spcAft>
                <a:spcPts val="1800"/>
              </a:spcAft>
              <a:buSzPts val="1800"/>
              <a:buChar char="●"/>
            </a:pPr>
            <a:r>
              <a:rPr lang="en-GB" dirty="0">
                <a:solidFill>
                  <a:schemeClr val="bg1">
                    <a:lumMod val="75000"/>
                  </a:schemeClr>
                </a:solidFill>
                <a:latin typeface="Helvetica Neue Light" panose="02000403000000020004" pitchFamily="2" charset="0"/>
                <a:ea typeface="Helvetica Neue Light" panose="02000403000000020004" pitchFamily="2" charset="0"/>
              </a:rPr>
              <a:t>The embodiment of the robots had an important role on the sense of identity with the team.</a:t>
            </a:r>
            <a:endParaRPr dirty="0">
              <a:solidFill>
                <a:schemeClr val="bg1">
                  <a:lumMod val="75000"/>
                </a:schemeClr>
              </a:solidFill>
              <a:latin typeface="Helvetica Neue Light" panose="02000403000000020004" pitchFamily="2" charset="0"/>
              <a:ea typeface="Helvetica Neue Light" panose="02000403000000020004" pitchFamily="2" charset="0"/>
            </a:endParaRPr>
          </a:p>
          <a:p>
            <a:pPr marL="457200" lvl="0" indent="-342900" algn="l" rtl="0">
              <a:spcBef>
                <a:spcPts val="0"/>
              </a:spcBef>
              <a:spcAft>
                <a:spcPts val="1800"/>
              </a:spcAft>
              <a:buSzPts val="1800"/>
              <a:buChar char="●"/>
            </a:pPr>
            <a:r>
              <a:rPr lang="en-GB" dirty="0">
                <a:latin typeface="Helvetica Neue Light" panose="02000403000000020004" pitchFamily="2" charset="0"/>
                <a:ea typeface="Helvetica Neue Light" panose="02000403000000020004" pitchFamily="2" charset="0"/>
              </a:rPr>
              <a:t>Contrary to our hypothesis, participants were not more cooperative in the embodied condition, nor did they trust their team more compared to having disembodied teammates.</a:t>
            </a:r>
            <a:endParaRPr sz="2100" dirty="0">
              <a:latin typeface="Helvetica Neue Light" panose="02000403000000020004" pitchFamily="2" charset="0"/>
              <a:ea typeface="Helvetica Neue Light" panose="02000403000000020004" pitchFamily="2" charset="0"/>
            </a:endParaRPr>
          </a:p>
        </p:txBody>
      </p:sp>
      <p:pic>
        <p:nvPicPr>
          <p:cNvPr id="6" name="Audio 5">
            <a:hlinkClick r:id="" action="ppaction://media"/>
            <a:extLst>
              <a:ext uri="{FF2B5EF4-FFF2-40B4-BE49-F238E27FC236}">
                <a16:creationId xmlns:a16="http://schemas.microsoft.com/office/drawing/2014/main" id="{33FE35C8-9FA6-424D-BB55-22B065E184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605810067"/>
      </p:ext>
    </p:extLst>
  </p:cSld>
  <p:clrMapOvr>
    <a:masterClrMapping/>
  </p:clrMapOvr>
  <mc:AlternateContent xmlns:mc="http://schemas.openxmlformats.org/markup-compatibility/2006" xmlns:p14="http://schemas.microsoft.com/office/powerpoint/2010/main">
    <mc:Choice Requires="p14">
      <p:transition spd="slow" p14:dur="2000" advTm="5534"/>
    </mc:Choice>
    <mc:Fallback xmlns="">
      <p:transition spd="slow" advTm="5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331" name="Google Shape;331;p38"/>
          <p:cNvSpPr txBox="1">
            <a:spLocks noGrp="1"/>
          </p:cNvSpPr>
          <p:nvPr>
            <p:ph type="body" idx="1"/>
          </p:nvPr>
        </p:nvSpPr>
        <p:spPr>
          <a:xfrm>
            <a:off x="311700" y="1430767"/>
            <a:ext cx="8520600" cy="3138107"/>
          </a:xfrm>
          <a:prstGeom prst="rect">
            <a:avLst/>
          </a:prstGeom>
        </p:spPr>
        <p:txBody>
          <a:bodyPr spcFirstLastPara="1" wrap="square" lIns="91425" tIns="91425" rIns="91425" bIns="91425" anchor="t" anchorCtr="0">
            <a:noAutofit/>
          </a:bodyPr>
          <a:lstStyle/>
          <a:p>
            <a:pPr marL="457200" lvl="0" indent="-342900" algn="l" rtl="0">
              <a:spcBef>
                <a:spcPts val="0"/>
              </a:spcBef>
              <a:spcAft>
                <a:spcPts val="1800"/>
              </a:spcAft>
              <a:buSzPts val="1800"/>
              <a:buChar char="●"/>
            </a:pPr>
            <a:r>
              <a:rPr lang="en-GB" dirty="0">
                <a:solidFill>
                  <a:schemeClr val="bg1">
                    <a:lumMod val="75000"/>
                  </a:schemeClr>
                </a:solidFill>
                <a:latin typeface="Helvetica Neue Light" panose="02000403000000020004" pitchFamily="2" charset="0"/>
                <a:ea typeface="Helvetica Neue Light" panose="02000403000000020004" pitchFamily="2" charset="0"/>
              </a:rPr>
              <a:t>The embodiment of the robots had an important role on the sense of identity with the team.</a:t>
            </a:r>
            <a:endParaRPr dirty="0">
              <a:solidFill>
                <a:schemeClr val="bg1">
                  <a:lumMod val="75000"/>
                </a:schemeClr>
              </a:solidFill>
              <a:latin typeface="Helvetica Neue Light" panose="02000403000000020004" pitchFamily="2" charset="0"/>
              <a:ea typeface="Helvetica Neue Light" panose="02000403000000020004" pitchFamily="2" charset="0"/>
            </a:endParaRPr>
          </a:p>
          <a:p>
            <a:pPr marL="457200" lvl="0" indent="-342900" algn="l" rtl="0">
              <a:spcBef>
                <a:spcPts val="0"/>
              </a:spcBef>
              <a:spcAft>
                <a:spcPts val="1800"/>
              </a:spcAft>
              <a:buSzPts val="1800"/>
              <a:buChar char="●"/>
            </a:pPr>
            <a:r>
              <a:rPr lang="en-GB" dirty="0">
                <a:solidFill>
                  <a:schemeClr val="bg1">
                    <a:lumMod val="75000"/>
                  </a:schemeClr>
                </a:solidFill>
                <a:latin typeface="Helvetica Neue Light" panose="02000403000000020004" pitchFamily="2" charset="0"/>
                <a:ea typeface="Helvetica Neue Light" panose="02000403000000020004" pitchFamily="2" charset="0"/>
              </a:rPr>
              <a:t>Contrary to our hypothesis, participants were not more cooperative in the embodied condition, nor did they trust their team more compared to having disembodied teammates.</a:t>
            </a:r>
            <a:endParaRPr dirty="0">
              <a:solidFill>
                <a:schemeClr val="bg1">
                  <a:lumMod val="75000"/>
                </a:schemeClr>
              </a:solidFill>
              <a:latin typeface="Helvetica Neue Light" panose="02000403000000020004" pitchFamily="2" charset="0"/>
              <a:ea typeface="Helvetica Neue Light" panose="02000403000000020004" pitchFamily="2" charset="0"/>
            </a:endParaRPr>
          </a:p>
          <a:p>
            <a:pPr marL="1371600" lvl="1" indent="-317500" algn="l" rtl="0">
              <a:spcBef>
                <a:spcPts val="0"/>
              </a:spcBef>
              <a:spcAft>
                <a:spcPts val="1800"/>
              </a:spcAft>
              <a:buSzPts val="1400"/>
              <a:buChar char="○"/>
            </a:pPr>
            <a:r>
              <a:rPr lang="en-GB" sz="2100" dirty="0">
                <a:latin typeface="Helvetica Neue Light" panose="02000403000000020004" pitchFamily="2" charset="0"/>
                <a:ea typeface="Helvetica Neue Light" panose="02000403000000020004" pitchFamily="2" charset="0"/>
              </a:rPr>
              <a:t>Relation between trust and cooperation</a:t>
            </a:r>
            <a:endParaRPr sz="2100" dirty="0">
              <a:latin typeface="Helvetica Neue Light" panose="02000403000000020004" pitchFamily="2" charset="0"/>
              <a:ea typeface="Helvetica Neue Light" panose="02000403000000020004" pitchFamily="2" charset="0"/>
            </a:endParaRPr>
          </a:p>
          <a:p>
            <a:pPr marL="1371600" lvl="1" indent="-317500" algn="l" rtl="0">
              <a:spcBef>
                <a:spcPts val="0"/>
              </a:spcBef>
              <a:spcAft>
                <a:spcPts val="1800"/>
              </a:spcAft>
              <a:buSzPts val="1400"/>
              <a:buChar char="○"/>
            </a:pPr>
            <a:r>
              <a:rPr lang="en-GB" sz="2100" dirty="0">
                <a:latin typeface="Helvetica Neue Light" panose="02000403000000020004" pitchFamily="2" charset="0"/>
                <a:ea typeface="Helvetica Neue Light" panose="02000403000000020004" pitchFamily="2" charset="0"/>
              </a:rPr>
              <a:t>Presence of unconditional defector</a:t>
            </a:r>
            <a:endParaRPr sz="2100" dirty="0">
              <a:latin typeface="Helvetica Neue Light" panose="02000403000000020004" pitchFamily="2" charset="0"/>
              <a:ea typeface="Helvetica Neue Light" panose="02000403000000020004" pitchFamily="2" charset="0"/>
            </a:endParaRPr>
          </a:p>
        </p:txBody>
      </p:sp>
      <p:sp>
        <p:nvSpPr>
          <p:cNvPr id="7" name="Google Shape;204;p21">
            <a:extLst>
              <a:ext uri="{FF2B5EF4-FFF2-40B4-BE49-F238E27FC236}">
                <a16:creationId xmlns:a16="http://schemas.microsoft.com/office/drawing/2014/main" id="{117FB179-B717-4F4B-8430-E1959576585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Discussion</a:t>
            </a:r>
            <a:endParaRPr dirty="0">
              <a:latin typeface="Helvetica Neue Light" panose="02000403000000020004" pitchFamily="2" charset="0"/>
              <a:ea typeface="Helvetica Neue Light" panose="02000403000000020004" pitchFamily="2" charset="0"/>
            </a:endParaRPr>
          </a:p>
        </p:txBody>
      </p:sp>
      <p:cxnSp>
        <p:nvCxnSpPr>
          <p:cNvPr id="8" name="Straight Connector 7">
            <a:extLst>
              <a:ext uri="{FF2B5EF4-FFF2-40B4-BE49-F238E27FC236}">
                <a16:creationId xmlns:a16="http://schemas.microsoft.com/office/drawing/2014/main" id="{42ED1E03-8646-D54F-8685-2ED306173988}"/>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11808EF8-3EDC-114F-A8EE-3623C59A69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674"/>
    </mc:Choice>
    <mc:Fallback xmlns="">
      <p:transition spd="slow" advTm="12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7" name="Google Shape;204;p21">
            <a:extLst>
              <a:ext uri="{FF2B5EF4-FFF2-40B4-BE49-F238E27FC236}">
                <a16:creationId xmlns:a16="http://schemas.microsoft.com/office/drawing/2014/main" id="{227B86C5-546B-4046-97C1-6030AC28563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Discussion</a:t>
            </a:r>
            <a:endParaRPr dirty="0">
              <a:latin typeface="Helvetica Neue Light" panose="02000403000000020004" pitchFamily="2" charset="0"/>
              <a:ea typeface="Helvetica Neue Light" panose="02000403000000020004" pitchFamily="2" charset="0"/>
            </a:endParaRPr>
          </a:p>
        </p:txBody>
      </p:sp>
      <p:cxnSp>
        <p:nvCxnSpPr>
          <p:cNvPr id="8" name="Straight Connector 7">
            <a:extLst>
              <a:ext uri="{FF2B5EF4-FFF2-40B4-BE49-F238E27FC236}">
                <a16:creationId xmlns:a16="http://schemas.microsoft.com/office/drawing/2014/main" id="{A2C6D4C6-2FAA-2640-B854-17AE00E9A893}"/>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Google Shape;331;p38">
            <a:extLst>
              <a:ext uri="{FF2B5EF4-FFF2-40B4-BE49-F238E27FC236}">
                <a16:creationId xmlns:a16="http://schemas.microsoft.com/office/drawing/2014/main" id="{806FF5AA-FDE4-2F41-B00F-8CC039F78C02}"/>
              </a:ext>
            </a:extLst>
          </p:cNvPr>
          <p:cNvSpPr txBox="1">
            <a:spLocks/>
          </p:cNvSpPr>
          <p:nvPr/>
        </p:nvSpPr>
        <p:spPr>
          <a:xfrm>
            <a:off x="311700" y="1430767"/>
            <a:ext cx="8520600" cy="3138107"/>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a:spcAft>
                <a:spcPts val="1800"/>
              </a:spcAft>
            </a:pPr>
            <a:r>
              <a:rPr lang="en-GB" dirty="0">
                <a:latin typeface="Helvetica Neue Light" panose="02000403000000020004" pitchFamily="2" charset="0"/>
                <a:ea typeface="Helvetica Neue Light" panose="02000403000000020004" pitchFamily="2" charset="0"/>
              </a:rPr>
              <a:t>Participants perceived the </a:t>
            </a:r>
            <a:r>
              <a:rPr lang="en-GB" b="1" dirty="0">
                <a:latin typeface="Helvetica Neue Light" panose="02000403000000020004" pitchFamily="2" charset="0"/>
                <a:ea typeface="Helvetica Neue Light" panose="02000403000000020004" pitchFamily="2" charset="0"/>
              </a:rPr>
              <a:t>prosocial</a:t>
            </a:r>
            <a:r>
              <a:rPr lang="en-GB" dirty="0">
                <a:latin typeface="Helvetica Neue Light" panose="02000403000000020004" pitchFamily="2" charset="0"/>
                <a:ea typeface="Helvetica Neue Light" panose="02000403000000020004" pitchFamily="2" charset="0"/>
              </a:rPr>
              <a:t> </a:t>
            </a:r>
            <a:r>
              <a:rPr lang="en-GB" u="sng" dirty="0">
                <a:latin typeface="Helvetica Neue Light" panose="02000403000000020004" pitchFamily="2" charset="0"/>
                <a:ea typeface="Helvetica Neue Light" panose="02000403000000020004" pitchFamily="2" charset="0"/>
              </a:rPr>
              <a:t>more negatively</a:t>
            </a:r>
            <a:r>
              <a:rPr lang="en-GB" dirty="0">
                <a:latin typeface="Helvetica Neue Light" panose="02000403000000020004" pitchFamily="2" charset="0"/>
                <a:ea typeface="Helvetica Neue Light" panose="02000403000000020004" pitchFamily="2" charset="0"/>
              </a:rPr>
              <a:t> when it was </a:t>
            </a:r>
            <a:r>
              <a:rPr lang="en-GB" b="1" dirty="0">
                <a:latin typeface="Helvetica Neue Light" panose="02000403000000020004" pitchFamily="2" charset="0"/>
                <a:ea typeface="Helvetica Neue Light" panose="02000403000000020004" pitchFamily="2" charset="0"/>
              </a:rPr>
              <a:t>embodied</a:t>
            </a:r>
            <a:r>
              <a:rPr lang="en-GB" dirty="0">
                <a:latin typeface="Helvetica Neue Light" panose="02000403000000020004" pitchFamily="2" charset="0"/>
                <a:ea typeface="Helvetica Neue Light" panose="02000403000000020004" pitchFamily="2" charset="0"/>
              </a:rPr>
              <a:t> compared to when it was disembodied.</a:t>
            </a:r>
          </a:p>
          <a:p>
            <a:pPr>
              <a:spcAft>
                <a:spcPts val="1800"/>
              </a:spcAft>
            </a:pPr>
            <a:r>
              <a:rPr lang="en-GB" dirty="0">
                <a:latin typeface="Helvetica Neue Light" panose="02000403000000020004" pitchFamily="2" charset="0"/>
                <a:ea typeface="Helvetica Neue Light" panose="02000403000000020004" pitchFamily="2" charset="0"/>
              </a:rPr>
              <a:t>Participants perceived the </a:t>
            </a:r>
            <a:r>
              <a:rPr lang="en-GB" b="1" dirty="0">
                <a:latin typeface="Helvetica Neue Light" panose="02000403000000020004" pitchFamily="2" charset="0"/>
                <a:ea typeface="Helvetica Neue Light" panose="02000403000000020004" pitchFamily="2" charset="0"/>
              </a:rPr>
              <a:t>selfish</a:t>
            </a:r>
            <a:r>
              <a:rPr lang="en-GB" dirty="0">
                <a:latin typeface="Helvetica Neue Light" panose="02000403000000020004" pitchFamily="2" charset="0"/>
                <a:ea typeface="Helvetica Neue Light" panose="02000403000000020004" pitchFamily="2" charset="0"/>
              </a:rPr>
              <a:t> </a:t>
            </a:r>
            <a:r>
              <a:rPr lang="en-GB" u="sng" dirty="0">
                <a:latin typeface="Helvetica Neue Light" panose="02000403000000020004" pitchFamily="2" charset="0"/>
                <a:ea typeface="Helvetica Neue Light" panose="02000403000000020004" pitchFamily="2" charset="0"/>
              </a:rPr>
              <a:t>more positively</a:t>
            </a:r>
            <a:r>
              <a:rPr lang="en-GB" dirty="0">
                <a:latin typeface="Helvetica Neue Light" panose="02000403000000020004" pitchFamily="2" charset="0"/>
                <a:ea typeface="Helvetica Neue Light" panose="02000403000000020004" pitchFamily="2" charset="0"/>
              </a:rPr>
              <a:t> when it was </a:t>
            </a:r>
            <a:r>
              <a:rPr lang="en-GB" b="1" dirty="0">
                <a:latin typeface="Helvetica Neue Light" panose="02000403000000020004" pitchFamily="2" charset="0"/>
                <a:ea typeface="Helvetica Neue Light" panose="02000403000000020004" pitchFamily="2" charset="0"/>
              </a:rPr>
              <a:t>embodied</a:t>
            </a:r>
            <a:r>
              <a:rPr lang="en-GB" dirty="0">
                <a:latin typeface="Helvetica Neue Light" panose="02000403000000020004" pitchFamily="2" charset="0"/>
                <a:ea typeface="Helvetica Neue Light" panose="02000403000000020004" pitchFamily="2" charset="0"/>
              </a:rPr>
              <a:t> compared to when it was disembodied. </a:t>
            </a:r>
          </a:p>
        </p:txBody>
      </p:sp>
      <p:pic>
        <p:nvPicPr>
          <p:cNvPr id="5" name="Audio 4">
            <a:hlinkClick r:id="" action="ppaction://media"/>
            <a:extLst>
              <a:ext uri="{FF2B5EF4-FFF2-40B4-BE49-F238E27FC236}">
                <a16:creationId xmlns:a16="http://schemas.microsoft.com/office/drawing/2014/main" id="{CA9F3251-9BD6-1F48-A374-746315424D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224"/>
    </mc:Choice>
    <mc:Fallback xmlns="">
      <p:transition spd="slow" advTm="14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1"/>
        <p:cNvGrpSpPr/>
        <p:nvPr/>
      </p:nvGrpSpPr>
      <p:grpSpPr>
        <a:xfrm>
          <a:off x="0" y="0"/>
          <a:ext cx="0" cy="0"/>
          <a:chOff x="0" y="0"/>
          <a:chExt cx="0" cy="0"/>
        </a:xfrm>
      </p:grpSpPr>
      <p:sp>
        <p:nvSpPr>
          <p:cNvPr id="7" name="Google Shape;204;p21">
            <a:extLst>
              <a:ext uri="{FF2B5EF4-FFF2-40B4-BE49-F238E27FC236}">
                <a16:creationId xmlns:a16="http://schemas.microsoft.com/office/drawing/2014/main" id="{18A0405D-2E77-F741-9093-7F87B66B665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Discussion</a:t>
            </a:r>
            <a:endParaRPr dirty="0">
              <a:latin typeface="Helvetica Neue Light" panose="02000403000000020004" pitchFamily="2" charset="0"/>
              <a:ea typeface="Helvetica Neue Light" panose="02000403000000020004" pitchFamily="2" charset="0"/>
            </a:endParaRPr>
          </a:p>
        </p:txBody>
      </p:sp>
      <p:cxnSp>
        <p:nvCxnSpPr>
          <p:cNvPr id="8" name="Straight Connector 7">
            <a:extLst>
              <a:ext uri="{FF2B5EF4-FFF2-40B4-BE49-F238E27FC236}">
                <a16:creationId xmlns:a16="http://schemas.microsoft.com/office/drawing/2014/main" id="{AB56C531-187E-D541-9EB9-6E94406A05BB}"/>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 name="Google Shape;331;p38">
            <a:extLst>
              <a:ext uri="{FF2B5EF4-FFF2-40B4-BE49-F238E27FC236}">
                <a16:creationId xmlns:a16="http://schemas.microsoft.com/office/drawing/2014/main" id="{066C4B77-4F91-6940-87FC-C0C24C2F0197}"/>
              </a:ext>
            </a:extLst>
          </p:cNvPr>
          <p:cNvSpPr txBox="1">
            <a:spLocks/>
          </p:cNvSpPr>
          <p:nvPr/>
        </p:nvSpPr>
        <p:spPr>
          <a:xfrm>
            <a:off x="311700" y="1430767"/>
            <a:ext cx="8520600" cy="3138107"/>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a:spcAft>
                <a:spcPts val="1800"/>
              </a:spcAft>
            </a:pPr>
            <a:r>
              <a:rPr lang="en-GB" dirty="0">
                <a:solidFill>
                  <a:schemeClr val="bg1">
                    <a:lumMod val="75000"/>
                  </a:schemeClr>
                </a:solidFill>
                <a:latin typeface="Helvetica Neue Light" panose="02000403000000020004" pitchFamily="2" charset="0"/>
                <a:ea typeface="Helvetica Neue Light" panose="02000403000000020004" pitchFamily="2" charset="0"/>
              </a:rPr>
              <a:t>Participants perceived the prosocial more negatively when it was embodied compared to when it was disembodied.</a:t>
            </a:r>
          </a:p>
          <a:p>
            <a:pPr>
              <a:spcAft>
                <a:spcPts val="1800"/>
              </a:spcAft>
            </a:pPr>
            <a:r>
              <a:rPr lang="en-GB" dirty="0">
                <a:solidFill>
                  <a:schemeClr val="bg1">
                    <a:lumMod val="75000"/>
                  </a:schemeClr>
                </a:solidFill>
                <a:latin typeface="Helvetica Neue Light" panose="02000403000000020004" pitchFamily="2" charset="0"/>
                <a:ea typeface="Helvetica Neue Light" panose="02000403000000020004" pitchFamily="2" charset="0"/>
              </a:rPr>
              <a:t>Participants perceived the selfish more positively when it was embodied compared to when it was disembodied. </a:t>
            </a:r>
          </a:p>
          <a:p>
            <a:pPr lvl="1">
              <a:spcAft>
                <a:spcPts val="1800"/>
              </a:spcAft>
            </a:pPr>
            <a:r>
              <a:rPr lang="en-GB" dirty="0">
                <a:latin typeface="Helvetica Neue Light" panose="02000403000000020004" pitchFamily="2" charset="0"/>
                <a:ea typeface="Helvetica Neue Light" panose="02000403000000020004" pitchFamily="2" charset="0"/>
              </a:rPr>
              <a:t>The presence of an embodiment introduces (social) factors into the evaluation of an agent.</a:t>
            </a:r>
          </a:p>
        </p:txBody>
      </p:sp>
      <p:pic>
        <p:nvPicPr>
          <p:cNvPr id="5" name="Audio 4">
            <a:hlinkClick r:id="" action="ppaction://media"/>
            <a:extLst>
              <a:ext uri="{FF2B5EF4-FFF2-40B4-BE49-F238E27FC236}">
                <a16:creationId xmlns:a16="http://schemas.microsoft.com/office/drawing/2014/main" id="{B09B1555-FA64-2B40-99F6-B4A6258DB7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324"/>
    </mc:Choice>
    <mc:Fallback xmlns="">
      <p:transition spd="slow" advTm="10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7"/>
        <p:cNvGrpSpPr/>
        <p:nvPr/>
      </p:nvGrpSpPr>
      <p:grpSpPr>
        <a:xfrm>
          <a:off x="0" y="0"/>
          <a:ext cx="0" cy="0"/>
          <a:chOff x="0" y="0"/>
          <a:chExt cx="0" cy="0"/>
        </a:xfrm>
      </p:grpSpPr>
      <p:sp>
        <p:nvSpPr>
          <p:cNvPr id="349" name="Google Shape;349;p41"/>
          <p:cNvSpPr txBox="1">
            <a:spLocks noGrp="1"/>
          </p:cNvSpPr>
          <p:nvPr>
            <p:ph type="body" idx="1"/>
          </p:nvPr>
        </p:nvSpPr>
        <p:spPr>
          <a:xfrm>
            <a:off x="311700" y="3949463"/>
            <a:ext cx="8520600" cy="749012"/>
          </a:xfrm>
          <a:prstGeom prst="rect">
            <a:avLst/>
          </a:prstGeom>
        </p:spPr>
        <p:txBody>
          <a:bodyPr spcFirstLastPara="1" wrap="square" lIns="91425" tIns="91425" rIns="91425" bIns="91425" anchor="t" anchorCtr="0">
            <a:noAutofit/>
          </a:bodyPr>
          <a:lstStyle/>
          <a:p>
            <a:pPr marL="114300" lvl="0" indent="0" algn="ctr" rtl="0">
              <a:spcBef>
                <a:spcPts val="0"/>
              </a:spcBef>
              <a:spcAft>
                <a:spcPts val="0"/>
              </a:spcAft>
              <a:buSzPts val="1800"/>
              <a:buNone/>
            </a:pPr>
            <a:r>
              <a:rPr lang="pt-PT" sz="4000" b="1" dirty="0" err="1">
                <a:solidFill>
                  <a:srgbClr val="FF626C"/>
                </a:solidFill>
                <a:latin typeface="Helvetica Neue Thin" panose="020B0403020202020204" pitchFamily="34" charset="0"/>
                <a:ea typeface="Helvetica Neue Thin" panose="020B0403020202020204" pitchFamily="34" charset="0"/>
              </a:rPr>
              <a:t>The</a:t>
            </a:r>
            <a:r>
              <a:rPr lang="pt-PT" sz="4000" b="1" dirty="0">
                <a:solidFill>
                  <a:srgbClr val="FF626C"/>
                </a:solidFill>
                <a:latin typeface="Helvetica Neue Thin" panose="020B0403020202020204" pitchFamily="34" charset="0"/>
                <a:ea typeface="Helvetica Neue Thin" panose="020B0403020202020204" pitchFamily="34" charset="0"/>
              </a:rPr>
              <a:t> </a:t>
            </a:r>
            <a:r>
              <a:rPr lang="pt-PT" sz="4000" b="1" dirty="0" err="1">
                <a:solidFill>
                  <a:srgbClr val="FF626C"/>
                </a:solidFill>
                <a:latin typeface="Helvetica Neue Thin" panose="020B0403020202020204" pitchFamily="34" charset="0"/>
                <a:ea typeface="Helvetica Neue Thin" panose="020B0403020202020204" pitchFamily="34" charset="0"/>
              </a:rPr>
              <a:t>Dark</a:t>
            </a:r>
            <a:r>
              <a:rPr lang="pt-PT" sz="4000" b="1" dirty="0">
                <a:solidFill>
                  <a:srgbClr val="FF626C"/>
                </a:solidFill>
                <a:latin typeface="Helvetica Neue Thin" panose="020B0403020202020204" pitchFamily="34" charset="0"/>
                <a:ea typeface="Helvetica Neue Thin" panose="020B0403020202020204" pitchFamily="34" charset="0"/>
              </a:rPr>
              <a:t> Side </a:t>
            </a:r>
            <a:r>
              <a:rPr lang="pt-PT" sz="4000" b="1" dirty="0" err="1">
                <a:solidFill>
                  <a:srgbClr val="FF626C"/>
                </a:solidFill>
                <a:latin typeface="Helvetica Neue Thin" panose="020B0403020202020204" pitchFamily="34" charset="0"/>
                <a:ea typeface="Helvetica Neue Thin" panose="020B0403020202020204" pitchFamily="34" charset="0"/>
              </a:rPr>
              <a:t>of</a:t>
            </a:r>
            <a:r>
              <a:rPr lang="pt-PT" sz="4000" b="1" dirty="0">
                <a:solidFill>
                  <a:srgbClr val="FF626C"/>
                </a:solidFill>
                <a:latin typeface="Helvetica Neue Thin" panose="020B0403020202020204" pitchFamily="34" charset="0"/>
                <a:ea typeface="Helvetica Neue Thin" panose="020B0403020202020204" pitchFamily="34" charset="0"/>
              </a:rPr>
              <a:t> </a:t>
            </a:r>
            <a:r>
              <a:rPr lang="pt-PT" sz="4000" b="1" dirty="0" err="1">
                <a:solidFill>
                  <a:srgbClr val="FF626C"/>
                </a:solidFill>
                <a:latin typeface="Helvetica Neue Thin" panose="020B0403020202020204" pitchFamily="34" charset="0"/>
                <a:ea typeface="Helvetica Neue Thin" panose="020B0403020202020204" pitchFamily="34" charset="0"/>
              </a:rPr>
              <a:t>Embodiment</a:t>
            </a:r>
            <a:endParaRPr sz="4000" b="1" dirty="0">
              <a:solidFill>
                <a:srgbClr val="FF626C"/>
              </a:solidFill>
              <a:latin typeface="Helvetica Neue Thin" panose="020B0403020202020204" pitchFamily="34" charset="0"/>
              <a:ea typeface="Helvetica Neue Thin" panose="020B0403020202020204" pitchFamily="34" charset="0"/>
            </a:endParaRPr>
          </a:p>
        </p:txBody>
      </p:sp>
      <p:sp>
        <p:nvSpPr>
          <p:cNvPr id="6" name="Google Shape;204;p21">
            <a:extLst>
              <a:ext uri="{FF2B5EF4-FFF2-40B4-BE49-F238E27FC236}">
                <a16:creationId xmlns:a16="http://schemas.microsoft.com/office/drawing/2014/main" id="{CF594BF9-11D2-3C4D-8FF1-F25F32579DF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Discussion</a:t>
            </a:r>
            <a:endParaRPr dirty="0">
              <a:latin typeface="Helvetica Neue Light" panose="02000403000000020004" pitchFamily="2" charset="0"/>
              <a:ea typeface="Helvetica Neue Light" panose="02000403000000020004" pitchFamily="2" charset="0"/>
            </a:endParaRPr>
          </a:p>
        </p:txBody>
      </p:sp>
      <p:cxnSp>
        <p:nvCxnSpPr>
          <p:cNvPr id="7" name="Straight Connector 6">
            <a:extLst>
              <a:ext uri="{FF2B5EF4-FFF2-40B4-BE49-F238E27FC236}">
                <a16:creationId xmlns:a16="http://schemas.microsoft.com/office/drawing/2014/main" id="{A76433A3-8BD1-4B47-95E3-1EF1B5F49269}"/>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Google Shape;331;p38">
            <a:extLst>
              <a:ext uri="{FF2B5EF4-FFF2-40B4-BE49-F238E27FC236}">
                <a16:creationId xmlns:a16="http://schemas.microsoft.com/office/drawing/2014/main" id="{C626220C-A37F-0549-9FCB-E1FAD3B6369F}"/>
              </a:ext>
            </a:extLst>
          </p:cNvPr>
          <p:cNvSpPr txBox="1">
            <a:spLocks/>
          </p:cNvSpPr>
          <p:nvPr/>
        </p:nvSpPr>
        <p:spPr>
          <a:xfrm>
            <a:off x="311700" y="1430767"/>
            <a:ext cx="8520600" cy="3138107"/>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a:spcAft>
                <a:spcPts val="1800"/>
              </a:spcAft>
            </a:pPr>
            <a:r>
              <a:rPr lang="en-GB" dirty="0">
                <a:solidFill>
                  <a:schemeClr val="bg1">
                    <a:lumMod val="75000"/>
                  </a:schemeClr>
                </a:solidFill>
                <a:latin typeface="Helvetica Neue Light" panose="02000403000000020004" pitchFamily="2" charset="0"/>
                <a:ea typeface="Helvetica Neue Light" panose="02000403000000020004" pitchFamily="2" charset="0"/>
              </a:rPr>
              <a:t>Participants perceived the prosocial more negatively when it was embodied compared to when it was disembodied.</a:t>
            </a:r>
          </a:p>
          <a:p>
            <a:pPr>
              <a:spcAft>
                <a:spcPts val="1800"/>
              </a:spcAft>
            </a:pPr>
            <a:r>
              <a:rPr lang="en-GB" dirty="0">
                <a:solidFill>
                  <a:schemeClr val="bg1">
                    <a:lumMod val="75000"/>
                  </a:schemeClr>
                </a:solidFill>
                <a:latin typeface="Helvetica Neue Light" panose="02000403000000020004" pitchFamily="2" charset="0"/>
                <a:ea typeface="Helvetica Neue Light" panose="02000403000000020004" pitchFamily="2" charset="0"/>
              </a:rPr>
              <a:t>Participants perceived the selfish more positively when it was embodied compared to when it was disembodied. </a:t>
            </a:r>
          </a:p>
          <a:p>
            <a:pPr lvl="1">
              <a:spcAft>
                <a:spcPts val="1800"/>
              </a:spcAft>
            </a:pPr>
            <a:r>
              <a:rPr lang="en-GB" dirty="0">
                <a:solidFill>
                  <a:schemeClr val="bg1">
                    <a:lumMod val="75000"/>
                  </a:schemeClr>
                </a:solidFill>
                <a:latin typeface="Helvetica Neue Light" panose="02000403000000020004" pitchFamily="2" charset="0"/>
                <a:ea typeface="Helvetica Neue Light" panose="02000403000000020004" pitchFamily="2" charset="0"/>
              </a:rPr>
              <a:t>The presence of an embodiment introduces (social) factors into the evaluation of an agent.</a:t>
            </a:r>
          </a:p>
        </p:txBody>
      </p:sp>
      <p:pic>
        <p:nvPicPr>
          <p:cNvPr id="5" name="Audio 4">
            <a:hlinkClick r:id="" action="ppaction://media"/>
            <a:extLst>
              <a:ext uri="{FF2B5EF4-FFF2-40B4-BE49-F238E27FC236}">
                <a16:creationId xmlns:a16="http://schemas.microsoft.com/office/drawing/2014/main" id="{53CDA71D-1FA8-6449-BF5A-62F85416870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462"/>
    </mc:Choice>
    <mc:Fallback xmlns="">
      <p:transition spd="slow" advTm="10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 presetClass="entr" presetSubtype="4" fill="hold" grpId="0" nodeType="withEffect">
                                  <p:stCondLst>
                                    <p:cond delay="6000"/>
                                  </p:stCondLst>
                                  <p:childTnLst>
                                    <p:set>
                                      <p:cBhvr>
                                        <p:cTn id="8" dur="1" fill="hold">
                                          <p:stCondLst>
                                            <p:cond delay="0"/>
                                          </p:stCondLst>
                                        </p:cTn>
                                        <p:tgtEl>
                                          <p:spTgt spid="349">
                                            <p:txEl>
                                              <p:pRg st="0" end="0"/>
                                            </p:txEl>
                                          </p:spTgt>
                                        </p:tgtEl>
                                        <p:attrNameLst>
                                          <p:attrName>style.visibility</p:attrName>
                                        </p:attrNameLst>
                                      </p:cBhvr>
                                      <p:to>
                                        <p:strVal val="visible"/>
                                      </p:to>
                                    </p:set>
                                    <p:anim calcmode="lin" valueType="num">
                                      <p:cBhvr additive="base">
                                        <p:cTn id="9" dur="1000" fill="hold"/>
                                        <p:tgtEl>
                                          <p:spTgt spid="349">
                                            <p:txEl>
                                              <p:pRg st="0" end="0"/>
                                            </p:txEl>
                                          </p:spTgt>
                                        </p:tgtEl>
                                        <p:attrNameLst>
                                          <p:attrName>ppt_x</p:attrName>
                                        </p:attrNameLst>
                                      </p:cBhvr>
                                      <p:tavLst>
                                        <p:tav tm="0">
                                          <p:val>
                                            <p:strVal val="#ppt_x"/>
                                          </p:val>
                                        </p:tav>
                                        <p:tav tm="100000">
                                          <p:val>
                                            <p:strVal val="#ppt_x"/>
                                          </p:val>
                                        </p:tav>
                                      </p:tavLst>
                                    </p:anim>
                                    <p:anim calcmode="lin" valueType="num">
                                      <p:cBhvr additive="base">
                                        <p:cTn id="10" dur="1000" fill="hold"/>
                                        <p:tgtEl>
                                          <p:spTgt spid="34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bldLst>
      <p:bldP spid="34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 y="1"/>
            <a:ext cx="7767021" cy="894600"/>
          </a:xfrm>
          <a:prstGeom prst="rect">
            <a:avLst/>
          </a:prstGeom>
          <a:noFill/>
          <a:ln>
            <a:noFill/>
            <a:extLst>
              <a:ext uri="{C807C97D-BFC1-408E-A445-0C87EB9F89A2}">
                <ask:lineSketchStyleProps xmlns:ask="http://schemas.microsoft.com/office/drawing/2018/sketchyshapes" sd="1219033472">
                  <a:custGeom>
                    <a:avLst/>
                    <a:gdLst>
                      <a:gd name="connsiteX0" fmla="*/ 0 w 6131859"/>
                      <a:gd name="connsiteY0" fmla="*/ 0 h 2054711"/>
                      <a:gd name="connsiteX1" fmla="*/ 619999 w 6131859"/>
                      <a:gd name="connsiteY1" fmla="*/ 0 h 2054711"/>
                      <a:gd name="connsiteX2" fmla="*/ 1117361 w 6131859"/>
                      <a:gd name="connsiteY2" fmla="*/ 0 h 2054711"/>
                      <a:gd name="connsiteX3" fmla="*/ 1921316 w 6131859"/>
                      <a:gd name="connsiteY3" fmla="*/ 0 h 2054711"/>
                      <a:gd name="connsiteX4" fmla="*/ 2541315 w 6131859"/>
                      <a:gd name="connsiteY4" fmla="*/ 0 h 2054711"/>
                      <a:gd name="connsiteX5" fmla="*/ 3161314 w 6131859"/>
                      <a:gd name="connsiteY5" fmla="*/ 0 h 2054711"/>
                      <a:gd name="connsiteX6" fmla="*/ 3965269 w 6131859"/>
                      <a:gd name="connsiteY6" fmla="*/ 0 h 2054711"/>
                      <a:gd name="connsiteX7" fmla="*/ 4523949 w 6131859"/>
                      <a:gd name="connsiteY7" fmla="*/ 0 h 2054711"/>
                      <a:gd name="connsiteX8" fmla="*/ 5327904 w 6131859"/>
                      <a:gd name="connsiteY8" fmla="*/ 0 h 2054711"/>
                      <a:gd name="connsiteX9" fmla="*/ 6131859 w 6131859"/>
                      <a:gd name="connsiteY9" fmla="*/ 0 h 2054711"/>
                      <a:gd name="connsiteX10" fmla="*/ 6131859 w 6131859"/>
                      <a:gd name="connsiteY10" fmla="*/ 684904 h 2054711"/>
                      <a:gd name="connsiteX11" fmla="*/ 6131859 w 6131859"/>
                      <a:gd name="connsiteY11" fmla="*/ 1369807 h 2054711"/>
                      <a:gd name="connsiteX12" fmla="*/ 6131859 w 6131859"/>
                      <a:gd name="connsiteY12" fmla="*/ 2054711 h 2054711"/>
                      <a:gd name="connsiteX13" fmla="*/ 5634497 w 6131859"/>
                      <a:gd name="connsiteY13" fmla="*/ 2054711 h 2054711"/>
                      <a:gd name="connsiteX14" fmla="*/ 4830542 w 6131859"/>
                      <a:gd name="connsiteY14" fmla="*/ 2054711 h 2054711"/>
                      <a:gd name="connsiteX15" fmla="*/ 4271862 w 6131859"/>
                      <a:gd name="connsiteY15" fmla="*/ 2054711 h 2054711"/>
                      <a:gd name="connsiteX16" fmla="*/ 3590544 w 6131859"/>
                      <a:gd name="connsiteY16" fmla="*/ 2054711 h 2054711"/>
                      <a:gd name="connsiteX17" fmla="*/ 2786589 w 6131859"/>
                      <a:gd name="connsiteY17" fmla="*/ 2054711 h 2054711"/>
                      <a:gd name="connsiteX18" fmla="*/ 2105272 w 6131859"/>
                      <a:gd name="connsiteY18" fmla="*/ 2054711 h 2054711"/>
                      <a:gd name="connsiteX19" fmla="*/ 1607910 w 6131859"/>
                      <a:gd name="connsiteY19" fmla="*/ 2054711 h 2054711"/>
                      <a:gd name="connsiteX20" fmla="*/ 1049229 w 6131859"/>
                      <a:gd name="connsiteY20" fmla="*/ 2054711 h 2054711"/>
                      <a:gd name="connsiteX21" fmla="*/ 0 w 6131859"/>
                      <a:gd name="connsiteY21" fmla="*/ 2054711 h 2054711"/>
                      <a:gd name="connsiteX22" fmla="*/ 0 w 6131859"/>
                      <a:gd name="connsiteY22" fmla="*/ 1369807 h 2054711"/>
                      <a:gd name="connsiteX23" fmla="*/ 0 w 6131859"/>
                      <a:gd name="connsiteY23" fmla="*/ 684904 h 2054711"/>
                      <a:gd name="connsiteX24" fmla="*/ 0 w 6131859"/>
                      <a:gd name="connsiteY24" fmla="*/ 0 h 205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31859" h="2054711" extrusionOk="0">
                        <a:moveTo>
                          <a:pt x="0" y="0"/>
                        </a:moveTo>
                        <a:cubicBezTo>
                          <a:pt x="179949" y="16572"/>
                          <a:pt x="449921" y="-21192"/>
                          <a:pt x="619999" y="0"/>
                        </a:cubicBezTo>
                        <a:cubicBezTo>
                          <a:pt x="790077" y="21192"/>
                          <a:pt x="887884" y="3751"/>
                          <a:pt x="1117361" y="0"/>
                        </a:cubicBezTo>
                        <a:cubicBezTo>
                          <a:pt x="1346838" y="-3751"/>
                          <a:pt x="1658864" y="-20951"/>
                          <a:pt x="1921316" y="0"/>
                        </a:cubicBezTo>
                        <a:cubicBezTo>
                          <a:pt x="2183769" y="20951"/>
                          <a:pt x="2360914" y="-5170"/>
                          <a:pt x="2541315" y="0"/>
                        </a:cubicBezTo>
                        <a:cubicBezTo>
                          <a:pt x="2721716" y="5170"/>
                          <a:pt x="2898991" y="268"/>
                          <a:pt x="3161314" y="0"/>
                        </a:cubicBezTo>
                        <a:cubicBezTo>
                          <a:pt x="3423637" y="-268"/>
                          <a:pt x="3622567" y="-6744"/>
                          <a:pt x="3965269" y="0"/>
                        </a:cubicBezTo>
                        <a:cubicBezTo>
                          <a:pt x="4307971" y="6744"/>
                          <a:pt x="4256360" y="9305"/>
                          <a:pt x="4523949" y="0"/>
                        </a:cubicBezTo>
                        <a:cubicBezTo>
                          <a:pt x="4791538" y="-9305"/>
                          <a:pt x="5107183" y="14917"/>
                          <a:pt x="5327904" y="0"/>
                        </a:cubicBezTo>
                        <a:cubicBezTo>
                          <a:pt x="5548625" y="-14917"/>
                          <a:pt x="5838802" y="28095"/>
                          <a:pt x="6131859" y="0"/>
                        </a:cubicBezTo>
                        <a:cubicBezTo>
                          <a:pt x="6106795" y="249913"/>
                          <a:pt x="6119811" y="361987"/>
                          <a:pt x="6131859" y="684904"/>
                        </a:cubicBezTo>
                        <a:cubicBezTo>
                          <a:pt x="6143907" y="1007821"/>
                          <a:pt x="6103744" y="1144362"/>
                          <a:pt x="6131859" y="1369807"/>
                        </a:cubicBezTo>
                        <a:cubicBezTo>
                          <a:pt x="6159974" y="1595252"/>
                          <a:pt x="6120964" y="1734735"/>
                          <a:pt x="6131859" y="2054711"/>
                        </a:cubicBezTo>
                        <a:cubicBezTo>
                          <a:pt x="5907228" y="2030548"/>
                          <a:pt x="5820115" y="2069243"/>
                          <a:pt x="5634497" y="2054711"/>
                        </a:cubicBezTo>
                        <a:cubicBezTo>
                          <a:pt x="5448879" y="2040179"/>
                          <a:pt x="5180221" y="2042738"/>
                          <a:pt x="4830542" y="2054711"/>
                        </a:cubicBezTo>
                        <a:cubicBezTo>
                          <a:pt x="4480864" y="2066684"/>
                          <a:pt x="4402072" y="2050482"/>
                          <a:pt x="4271862" y="2054711"/>
                        </a:cubicBezTo>
                        <a:cubicBezTo>
                          <a:pt x="4141652" y="2058940"/>
                          <a:pt x="3820189" y="2060848"/>
                          <a:pt x="3590544" y="2054711"/>
                        </a:cubicBezTo>
                        <a:cubicBezTo>
                          <a:pt x="3360899" y="2048574"/>
                          <a:pt x="3140149" y="2036251"/>
                          <a:pt x="2786589" y="2054711"/>
                        </a:cubicBezTo>
                        <a:cubicBezTo>
                          <a:pt x="2433029" y="2073171"/>
                          <a:pt x="2285070" y="2047436"/>
                          <a:pt x="2105272" y="2054711"/>
                        </a:cubicBezTo>
                        <a:cubicBezTo>
                          <a:pt x="1925474" y="2061986"/>
                          <a:pt x="1827471" y="2031221"/>
                          <a:pt x="1607910" y="2054711"/>
                        </a:cubicBezTo>
                        <a:cubicBezTo>
                          <a:pt x="1388349" y="2078201"/>
                          <a:pt x="1249647" y="2063358"/>
                          <a:pt x="1049229" y="2054711"/>
                        </a:cubicBezTo>
                        <a:cubicBezTo>
                          <a:pt x="848811" y="2046064"/>
                          <a:pt x="327321" y="2040795"/>
                          <a:pt x="0" y="2054711"/>
                        </a:cubicBezTo>
                        <a:cubicBezTo>
                          <a:pt x="-28369" y="1809999"/>
                          <a:pt x="-4735" y="1545396"/>
                          <a:pt x="0" y="1369807"/>
                        </a:cubicBezTo>
                        <a:cubicBezTo>
                          <a:pt x="4735" y="1194218"/>
                          <a:pt x="32923" y="835835"/>
                          <a:pt x="0" y="684904"/>
                        </a:cubicBezTo>
                        <a:cubicBezTo>
                          <a:pt x="-32923" y="533973"/>
                          <a:pt x="27670" y="196701"/>
                          <a:pt x="0" y="0"/>
                        </a:cubicBezTo>
                        <a:close/>
                      </a:path>
                    </a:pathLst>
                  </a:custGeom>
                  <ask:type>
                    <ask:lineSketchNone/>
                  </ask:type>
                </ask:lineSketchStyleProps>
              </a:ext>
            </a:extLst>
          </a:ln>
          <a:effectLst/>
        </p:spPr>
        <p:txBody>
          <a:bodyPr spcFirstLastPara="1" wrap="square" lIns="91425" tIns="91425" rIns="91425" bIns="91425" anchor="ctr" anchorCtr="0">
            <a:noAutofit/>
          </a:bodyPr>
          <a:lstStyle/>
          <a:p>
            <a:pPr>
              <a:lnSpc>
                <a:spcPct val="150000"/>
              </a:lnSpc>
              <a:spcBef>
                <a:spcPts val="0"/>
              </a:spcBef>
            </a:pPr>
            <a:r>
              <a:rPr lang="en-GB" sz="6000" b="1" dirty="0">
                <a:solidFill>
                  <a:srgbClr val="5DCEFF"/>
                </a:solidFill>
                <a:effectLst/>
                <a:latin typeface="Helvetica Neue" panose="02000503000000020004" pitchFamily="2" charset="0"/>
                <a:ea typeface="Helvetica Neue" panose="02000503000000020004" pitchFamily="2" charset="0"/>
                <a:cs typeface="Helvetica Neue" panose="02000503000000020004" pitchFamily="2" charset="0"/>
              </a:rPr>
              <a:t>The Dark Side</a:t>
            </a:r>
            <a:endParaRPr sz="6000" b="1" dirty="0">
              <a:solidFill>
                <a:srgbClr val="5DCEFF"/>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Google Shape;55;p13"/>
          <p:cNvSpPr txBox="1">
            <a:spLocks noGrp="1"/>
          </p:cNvSpPr>
          <p:nvPr>
            <p:ph type="subTitle" idx="1"/>
          </p:nvPr>
        </p:nvSpPr>
        <p:spPr>
          <a:xfrm>
            <a:off x="-8497" y="1902696"/>
            <a:ext cx="9152497" cy="636650"/>
          </a:xfrm>
          <a:prstGeom prst="rect">
            <a:avLst/>
          </a:prstGeom>
          <a:noFill/>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sz="2800" b="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Teaming Up With Robots VS Disembodied Agents</a:t>
            </a:r>
            <a:endParaRPr sz="2800" b="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Google Shape;57;p13"/>
          <p:cNvSpPr txBox="1">
            <a:spLocks noGrp="1"/>
          </p:cNvSpPr>
          <p:nvPr>
            <p:ph type="subTitle" idx="4294967295"/>
          </p:nvPr>
        </p:nvSpPr>
        <p:spPr>
          <a:xfrm>
            <a:off x="2522256" y="3245488"/>
            <a:ext cx="4090987" cy="4603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1500" dirty="0" err="1">
                <a:solidFill>
                  <a:schemeClr val="bg2"/>
                </a:solidFill>
                <a:latin typeface="Helvetica Neue Light" panose="02000403000000020004" pitchFamily="2" charset="0"/>
                <a:ea typeface="Helvetica Neue Light" panose="02000403000000020004" pitchFamily="2" charset="0"/>
              </a:rPr>
              <a:t>filipacorreia@tecnico.ulisboa.pt</a:t>
            </a:r>
            <a:endParaRPr sz="1500" dirty="0">
              <a:solidFill>
                <a:schemeClr val="bg2"/>
              </a:solidFill>
              <a:latin typeface="Helvetica Neue Light" panose="02000403000000020004" pitchFamily="2" charset="0"/>
              <a:ea typeface="Helvetica Neue Light" panose="02000403000000020004" pitchFamily="2" charset="0"/>
            </a:endParaRPr>
          </a:p>
        </p:txBody>
      </p:sp>
      <p:sp>
        <p:nvSpPr>
          <p:cNvPr id="58" name="Google Shape;58;p13"/>
          <p:cNvSpPr txBox="1">
            <a:spLocks noGrp="1"/>
          </p:cNvSpPr>
          <p:nvPr>
            <p:ph type="subTitle" idx="4294967295"/>
          </p:nvPr>
        </p:nvSpPr>
        <p:spPr>
          <a:xfrm>
            <a:off x="2370295" y="2708975"/>
            <a:ext cx="4394910" cy="458787"/>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000"/>
              </a:spcAft>
              <a:buNone/>
            </a:pPr>
            <a:r>
              <a:rPr lang="en-GB" sz="2000" dirty="0">
                <a:solidFill>
                  <a:schemeClr val="bg2"/>
                </a:solidFill>
                <a:latin typeface="Helvetica Neue Light" panose="02000403000000020004" pitchFamily="2" charset="0"/>
                <a:ea typeface="Helvetica Neue Light" panose="02000403000000020004" pitchFamily="2" charset="0"/>
              </a:rPr>
              <a:t>Robotics: Science and Systems 2020</a:t>
            </a:r>
            <a:endParaRPr sz="2000" dirty="0">
              <a:solidFill>
                <a:schemeClr val="bg2"/>
              </a:solidFill>
              <a:latin typeface="Helvetica Neue Light" panose="02000403000000020004" pitchFamily="2" charset="0"/>
              <a:ea typeface="Helvetica Neue Light" panose="02000403000000020004" pitchFamily="2" charset="0"/>
            </a:endParaRPr>
          </a:p>
        </p:txBody>
      </p:sp>
      <p:sp>
        <p:nvSpPr>
          <p:cNvPr id="13" name="Google Shape;54;p13">
            <a:extLst>
              <a:ext uri="{FF2B5EF4-FFF2-40B4-BE49-F238E27FC236}">
                <a16:creationId xmlns:a16="http://schemas.microsoft.com/office/drawing/2014/main" id="{1EFF6B91-D4DA-0348-A47E-8E6F06254086}"/>
              </a:ext>
            </a:extLst>
          </p:cNvPr>
          <p:cNvSpPr txBox="1">
            <a:spLocks/>
          </p:cNvSpPr>
          <p:nvPr/>
        </p:nvSpPr>
        <p:spPr>
          <a:xfrm>
            <a:off x="924885" y="485625"/>
            <a:ext cx="3647114" cy="894600"/>
          </a:xfrm>
          <a:prstGeom prst="rect">
            <a:avLst/>
          </a:prstGeom>
          <a:effectLst/>
        </p:spPr>
        <p:txBody>
          <a:bodyPr spcFirstLastPara="1" vert="horz" wrap="square" lIns="91425" tIns="91425" rIns="91425" bIns="91425" rtlCol="0" anchor="b"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spcBef>
                <a:spcPts val="0"/>
              </a:spcBef>
            </a:pPr>
            <a:endParaRPr lang="en-GB" sz="4900" dirty="0">
              <a:solidFill>
                <a:schemeClr val="bg1"/>
              </a:solidFill>
              <a:effectLst/>
              <a:latin typeface="Helvetica Neue Light" panose="02000403000000020004" pitchFamily="2" charset="0"/>
              <a:ea typeface="Helvetica Neue Light" panose="02000403000000020004" pitchFamily="2" charset="0"/>
            </a:endParaRPr>
          </a:p>
        </p:txBody>
      </p:sp>
      <p:sp>
        <p:nvSpPr>
          <p:cNvPr id="14" name="Google Shape;54;p13">
            <a:extLst>
              <a:ext uri="{FF2B5EF4-FFF2-40B4-BE49-F238E27FC236}">
                <a16:creationId xmlns:a16="http://schemas.microsoft.com/office/drawing/2014/main" id="{F1860F8B-76DB-3445-8B84-2024DC04E9C6}"/>
              </a:ext>
            </a:extLst>
          </p:cNvPr>
          <p:cNvSpPr txBox="1">
            <a:spLocks/>
          </p:cNvSpPr>
          <p:nvPr/>
        </p:nvSpPr>
        <p:spPr>
          <a:xfrm>
            <a:off x="1692069" y="898711"/>
            <a:ext cx="7451931" cy="888531"/>
          </a:xfrm>
          <a:prstGeom prst="rect">
            <a:avLst/>
          </a:prstGeom>
          <a:noFill/>
          <a:ln>
            <a:noFill/>
            <a:extLst>
              <a:ext uri="{C807C97D-BFC1-408E-A445-0C87EB9F89A2}">
                <ask:lineSketchStyleProps xmlns:ask="http://schemas.microsoft.com/office/drawing/2018/sketchyshapes" sd="1219033472">
                  <a:custGeom>
                    <a:avLst/>
                    <a:gdLst>
                      <a:gd name="connsiteX0" fmla="*/ 0 w 6131859"/>
                      <a:gd name="connsiteY0" fmla="*/ 0 h 2054711"/>
                      <a:gd name="connsiteX1" fmla="*/ 619999 w 6131859"/>
                      <a:gd name="connsiteY1" fmla="*/ 0 h 2054711"/>
                      <a:gd name="connsiteX2" fmla="*/ 1117361 w 6131859"/>
                      <a:gd name="connsiteY2" fmla="*/ 0 h 2054711"/>
                      <a:gd name="connsiteX3" fmla="*/ 1921316 w 6131859"/>
                      <a:gd name="connsiteY3" fmla="*/ 0 h 2054711"/>
                      <a:gd name="connsiteX4" fmla="*/ 2541315 w 6131859"/>
                      <a:gd name="connsiteY4" fmla="*/ 0 h 2054711"/>
                      <a:gd name="connsiteX5" fmla="*/ 3161314 w 6131859"/>
                      <a:gd name="connsiteY5" fmla="*/ 0 h 2054711"/>
                      <a:gd name="connsiteX6" fmla="*/ 3965269 w 6131859"/>
                      <a:gd name="connsiteY6" fmla="*/ 0 h 2054711"/>
                      <a:gd name="connsiteX7" fmla="*/ 4523949 w 6131859"/>
                      <a:gd name="connsiteY7" fmla="*/ 0 h 2054711"/>
                      <a:gd name="connsiteX8" fmla="*/ 5327904 w 6131859"/>
                      <a:gd name="connsiteY8" fmla="*/ 0 h 2054711"/>
                      <a:gd name="connsiteX9" fmla="*/ 6131859 w 6131859"/>
                      <a:gd name="connsiteY9" fmla="*/ 0 h 2054711"/>
                      <a:gd name="connsiteX10" fmla="*/ 6131859 w 6131859"/>
                      <a:gd name="connsiteY10" fmla="*/ 684904 h 2054711"/>
                      <a:gd name="connsiteX11" fmla="*/ 6131859 w 6131859"/>
                      <a:gd name="connsiteY11" fmla="*/ 1369807 h 2054711"/>
                      <a:gd name="connsiteX12" fmla="*/ 6131859 w 6131859"/>
                      <a:gd name="connsiteY12" fmla="*/ 2054711 h 2054711"/>
                      <a:gd name="connsiteX13" fmla="*/ 5634497 w 6131859"/>
                      <a:gd name="connsiteY13" fmla="*/ 2054711 h 2054711"/>
                      <a:gd name="connsiteX14" fmla="*/ 4830542 w 6131859"/>
                      <a:gd name="connsiteY14" fmla="*/ 2054711 h 2054711"/>
                      <a:gd name="connsiteX15" fmla="*/ 4271862 w 6131859"/>
                      <a:gd name="connsiteY15" fmla="*/ 2054711 h 2054711"/>
                      <a:gd name="connsiteX16" fmla="*/ 3590544 w 6131859"/>
                      <a:gd name="connsiteY16" fmla="*/ 2054711 h 2054711"/>
                      <a:gd name="connsiteX17" fmla="*/ 2786589 w 6131859"/>
                      <a:gd name="connsiteY17" fmla="*/ 2054711 h 2054711"/>
                      <a:gd name="connsiteX18" fmla="*/ 2105272 w 6131859"/>
                      <a:gd name="connsiteY18" fmla="*/ 2054711 h 2054711"/>
                      <a:gd name="connsiteX19" fmla="*/ 1607910 w 6131859"/>
                      <a:gd name="connsiteY19" fmla="*/ 2054711 h 2054711"/>
                      <a:gd name="connsiteX20" fmla="*/ 1049229 w 6131859"/>
                      <a:gd name="connsiteY20" fmla="*/ 2054711 h 2054711"/>
                      <a:gd name="connsiteX21" fmla="*/ 0 w 6131859"/>
                      <a:gd name="connsiteY21" fmla="*/ 2054711 h 2054711"/>
                      <a:gd name="connsiteX22" fmla="*/ 0 w 6131859"/>
                      <a:gd name="connsiteY22" fmla="*/ 1369807 h 2054711"/>
                      <a:gd name="connsiteX23" fmla="*/ 0 w 6131859"/>
                      <a:gd name="connsiteY23" fmla="*/ 684904 h 2054711"/>
                      <a:gd name="connsiteX24" fmla="*/ 0 w 6131859"/>
                      <a:gd name="connsiteY24" fmla="*/ 0 h 205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31859" h="2054711" extrusionOk="0">
                        <a:moveTo>
                          <a:pt x="0" y="0"/>
                        </a:moveTo>
                        <a:cubicBezTo>
                          <a:pt x="179949" y="16572"/>
                          <a:pt x="449921" y="-21192"/>
                          <a:pt x="619999" y="0"/>
                        </a:cubicBezTo>
                        <a:cubicBezTo>
                          <a:pt x="790077" y="21192"/>
                          <a:pt x="887884" y="3751"/>
                          <a:pt x="1117361" y="0"/>
                        </a:cubicBezTo>
                        <a:cubicBezTo>
                          <a:pt x="1346838" y="-3751"/>
                          <a:pt x="1658864" y="-20951"/>
                          <a:pt x="1921316" y="0"/>
                        </a:cubicBezTo>
                        <a:cubicBezTo>
                          <a:pt x="2183769" y="20951"/>
                          <a:pt x="2360914" y="-5170"/>
                          <a:pt x="2541315" y="0"/>
                        </a:cubicBezTo>
                        <a:cubicBezTo>
                          <a:pt x="2721716" y="5170"/>
                          <a:pt x="2898991" y="268"/>
                          <a:pt x="3161314" y="0"/>
                        </a:cubicBezTo>
                        <a:cubicBezTo>
                          <a:pt x="3423637" y="-268"/>
                          <a:pt x="3622567" y="-6744"/>
                          <a:pt x="3965269" y="0"/>
                        </a:cubicBezTo>
                        <a:cubicBezTo>
                          <a:pt x="4307971" y="6744"/>
                          <a:pt x="4256360" y="9305"/>
                          <a:pt x="4523949" y="0"/>
                        </a:cubicBezTo>
                        <a:cubicBezTo>
                          <a:pt x="4791538" y="-9305"/>
                          <a:pt x="5107183" y="14917"/>
                          <a:pt x="5327904" y="0"/>
                        </a:cubicBezTo>
                        <a:cubicBezTo>
                          <a:pt x="5548625" y="-14917"/>
                          <a:pt x="5838802" y="28095"/>
                          <a:pt x="6131859" y="0"/>
                        </a:cubicBezTo>
                        <a:cubicBezTo>
                          <a:pt x="6106795" y="249913"/>
                          <a:pt x="6119811" y="361987"/>
                          <a:pt x="6131859" y="684904"/>
                        </a:cubicBezTo>
                        <a:cubicBezTo>
                          <a:pt x="6143907" y="1007821"/>
                          <a:pt x="6103744" y="1144362"/>
                          <a:pt x="6131859" y="1369807"/>
                        </a:cubicBezTo>
                        <a:cubicBezTo>
                          <a:pt x="6159974" y="1595252"/>
                          <a:pt x="6120964" y="1734735"/>
                          <a:pt x="6131859" y="2054711"/>
                        </a:cubicBezTo>
                        <a:cubicBezTo>
                          <a:pt x="5907228" y="2030548"/>
                          <a:pt x="5820115" y="2069243"/>
                          <a:pt x="5634497" y="2054711"/>
                        </a:cubicBezTo>
                        <a:cubicBezTo>
                          <a:pt x="5448879" y="2040179"/>
                          <a:pt x="5180221" y="2042738"/>
                          <a:pt x="4830542" y="2054711"/>
                        </a:cubicBezTo>
                        <a:cubicBezTo>
                          <a:pt x="4480864" y="2066684"/>
                          <a:pt x="4402072" y="2050482"/>
                          <a:pt x="4271862" y="2054711"/>
                        </a:cubicBezTo>
                        <a:cubicBezTo>
                          <a:pt x="4141652" y="2058940"/>
                          <a:pt x="3820189" y="2060848"/>
                          <a:pt x="3590544" y="2054711"/>
                        </a:cubicBezTo>
                        <a:cubicBezTo>
                          <a:pt x="3360899" y="2048574"/>
                          <a:pt x="3140149" y="2036251"/>
                          <a:pt x="2786589" y="2054711"/>
                        </a:cubicBezTo>
                        <a:cubicBezTo>
                          <a:pt x="2433029" y="2073171"/>
                          <a:pt x="2285070" y="2047436"/>
                          <a:pt x="2105272" y="2054711"/>
                        </a:cubicBezTo>
                        <a:cubicBezTo>
                          <a:pt x="1925474" y="2061986"/>
                          <a:pt x="1827471" y="2031221"/>
                          <a:pt x="1607910" y="2054711"/>
                        </a:cubicBezTo>
                        <a:cubicBezTo>
                          <a:pt x="1388349" y="2078201"/>
                          <a:pt x="1249647" y="2063358"/>
                          <a:pt x="1049229" y="2054711"/>
                        </a:cubicBezTo>
                        <a:cubicBezTo>
                          <a:pt x="848811" y="2046064"/>
                          <a:pt x="327321" y="2040795"/>
                          <a:pt x="0" y="2054711"/>
                        </a:cubicBezTo>
                        <a:cubicBezTo>
                          <a:pt x="-28369" y="1809999"/>
                          <a:pt x="-4735" y="1545396"/>
                          <a:pt x="0" y="1369807"/>
                        </a:cubicBezTo>
                        <a:cubicBezTo>
                          <a:pt x="4735" y="1194218"/>
                          <a:pt x="32923" y="835835"/>
                          <a:pt x="0" y="684904"/>
                        </a:cubicBezTo>
                        <a:cubicBezTo>
                          <a:pt x="-32923" y="533973"/>
                          <a:pt x="27670" y="196701"/>
                          <a:pt x="0" y="0"/>
                        </a:cubicBezTo>
                        <a:close/>
                      </a:path>
                    </a:pathLst>
                  </a:custGeom>
                  <ask:type>
                    <ask:lineSketchNone/>
                  </ask:type>
                </ask:lineSketchStyleProps>
              </a:ext>
            </a:extLst>
          </a:ln>
          <a:effectLst/>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50000"/>
              </a:lnSpc>
              <a:spcBef>
                <a:spcPts val="0"/>
              </a:spcBef>
            </a:pPr>
            <a:r>
              <a:rPr lang="en-GB" sz="6000" b="1" dirty="0">
                <a:solidFill>
                  <a:srgbClr val="FF626C"/>
                </a:solidFill>
                <a:latin typeface="Helvetica Neue" panose="02000503000000020004" pitchFamily="2" charset="0"/>
                <a:ea typeface="Helvetica Neue" panose="02000503000000020004" pitchFamily="2" charset="0"/>
                <a:cs typeface="Helvetica Neue" panose="02000503000000020004" pitchFamily="2" charset="0"/>
              </a:rPr>
              <a:t>of Embodiment</a:t>
            </a:r>
            <a:endParaRPr lang="en-GB" sz="6000" b="1" dirty="0">
              <a:solidFill>
                <a:srgbClr val="FF626C"/>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Connector 6">
            <a:extLst>
              <a:ext uri="{FF2B5EF4-FFF2-40B4-BE49-F238E27FC236}">
                <a16:creationId xmlns:a16="http://schemas.microsoft.com/office/drawing/2014/main" id="{AB1BADF8-DD2C-1A4A-9969-57E8BF301F94}"/>
              </a:ext>
            </a:extLst>
          </p:cNvPr>
          <p:cNvCxnSpPr>
            <a:cxnSpLocks/>
          </p:cNvCxnSpPr>
          <p:nvPr/>
        </p:nvCxnSpPr>
        <p:spPr>
          <a:xfrm>
            <a:off x="-3092" y="894601"/>
            <a:ext cx="6454589" cy="0"/>
          </a:xfrm>
          <a:prstGeom prst="line">
            <a:avLst/>
          </a:prstGeom>
          <a:ln w="82550" cap="rnd">
            <a:solidFill>
              <a:srgbClr val="5DCE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E17CC5-95ED-0440-8961-A9CF9B6924FC}"/>
              </a:ext>
            </a:extLst>
          </p:cNvPr>
          <p:cNvCxnSpPr>
            <a:cxnSpLocks/>
          </p:cNvCxnSpPr>
          <p:nvPr/>
        </p:nvCxnSpPr>
        <p:spPr>
          <a:xfrm>
            <a:off x="2641859" y="1787242"/>
            <a:ext cx="6454589" cy="0"/>
          </a:xfrm>
          <a:prstGeom prst="line">
            <a:avLst/>
          </a:prstGeom>
          <a:ln w="82550" cap="rnd">
            <a:solidFill>
              <a:srgbClr val="FF626C"/>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drawing&#10;&#10;Description automatically generated">
            <a:extLst>
              <a:ext uri="{FF2B5EF4-FFF2-40B4-BE49-F238E27FC236}">
                <a16:creationId xmlns:a16="http://schemas.microsoft.com/office/drawing/2014/main" id="{CE8891BC-5E75-1547-8E96-062EFC1E4C6C}"/>
              </a:ext>
            </a:extLst>
          </p:cNvPr>
          <p:cNvPicPr>
            <a:picLocks noChangeAspect="1"/>
          </p:cNvPicPr>
          <p:nvPr/>
        </p:nvPicPr>
        <p:blipFill>
          <a:blip r:embed="rId3"/>
          <a:stretch>
            <a:fillRect/>
          </a:stretch>
        </p:blipFill>
        <p:spPr>
          <a:xfrm>
            <a:off x="6981713" y="4139180"/>
            <a:ext cx="1850587" cy="422417"/>
          </a:xfrm>
          <a:prstGeom prst="rect">
            <a:avLst/>
          </a:prstGeom>
        </p:spPr>
      </p:pic>
      <p:pic>
        <p:nvPicPr>
          <p:cNvPr id="22" name="Picture 21" descr="A picture containing food, drawing&#10;&#10;Description automatically generated">
            <a:extLst>
              <a:ext uri="{FF2B5EF4-FFF2-40B4-BE49-F238E27FC236}">
                <a16:creationId xmlns:a16="http://schemas.microsoft.com/office/drawing/2014/main" id="{CAB0D590-11EC-814B-BADB-84C356C0A987}"/>
              </a:ext>
            </a:extLst>
          </p:cNvPr>
          <p:cNvPicPr>
            <a:picLocks noChangeAspect="1"/>
          </p:cNvPicPr>
          <p:nvPr/>
        </p:nvPicPr>
        <p:blipFill>
          <a:blip r:embed="rId4"/>
          <a:stretch>
            <a:fillRect/>
          </a:stretch>
        </p:blipFill>
        <p:spPr>
          <a:xfrm>
            <a:off x="3085946" y="3873904"/>
            <a:ext cx="1495315" cy="776049"/>
          </a:xfrm>
          <a:prstGeom prst="rect">
            <a:avLst/>
          </a:prstGeom>
        </p:spPr>
      </p:pic>
      <p:pic>
        <p:nvPicPr>
          <p:cNvPr id="24" name="Picture 23" descr="A close up of a logo&#10;&#10;Description automatically generated">
            <a:extLst>
              <a:ext uri="{FF2B5EF4-FFF2-40B4-BE49-F238E27FC236}">
                <a16:creationId xmlns:a16="http://schemas.microsoft.com/office/drawing/2014/main" id="{5368B112-DD92-414B-AE4F-30405B6F5C32}"/>
              </a:ext>
            </a:extLst>
          </p:cNvPr>
          <p:cNvPicPr>
            <a:picLocks noChangeAspect="1"/>
          </p:cNvPicPr>
          <p:nvPr/>
        </p:nvPicPr>
        <p:blipFill>
          <a:blip r:embed="rId5"/>
          <a:stretch>
            <a:fillRect/>
          </a:stretch>
        </p:blipFill>
        <p:spPr>
          <a:xfrm>
            <a:off x="254364" y="3986924"/>
            <a:ext cx="1001282" cy="1001282"/>
          </a:xfrm>
          <a:prstGeom prst="rect">
            <a:avLst/>
          </a:prstGeom>
        </p:spPr>
      </p:pic>
      <p:pic>
        <p:nvPicPr>
          <p:cNvPr id="29" name="Picture 28" descr="A picture containing drawing&#10;&#10;Description automatically generated">
            <a:extLst>
              <a:ext uri="{FF2B5EF4-FFF2-40B4-BE49-F238E27FC236}">
                <a16:creationId xmlns:a16="http://schemas.microsoft.com/office/drawing/2014/main" id="{B674B535-0935-F14A-9A1F-1C8ACEC1A292}"/>
              </a:ext>
            </a:extLst>
          </p:cNvPr>
          <p:cNvPicPr>
            <a:picLocks noChangeAspect="1"/>
          </p:cNvPicPr>
          <p:nvPr/>
        </p:nvPicPr>
        <p:blipFill>
          <a:blip r:embed="rId6"/>
          <a:stretch>
            <a:fillRect/>
          </a:stretch>
        </p:blipFill>
        <p:spPr>
          <a:xfrm>
            <a:off x="1323018" y="4182981"/>
            <a:ext cx="1522918" cy="609167"/>
          </a:xfrm>
          <a:prstGeom prst="rect">
            <a:avLst/>
          </a:prstGeom>
        </p:spPr>
      </p:pic>
      <p:pic>
        <p:nvPicPr>
          <p:cNvPr id="31" name="Picture 30" descr="A picture containing drawing&#10;&#10;Description automatically generated">
            <a:extLst>
              <a:ext uri="{FF2B5EF4-FFF2-40B4-BE49-F238E27FC236}">
                <a16:creationId xmlns:a16="http://schemas.microsoft.com/office/drawing/2014/main" id="{5BBEA22A-554E-7A4B-9344-9974DFC53FA7}"/>
              </a:ext>
            </a:extLst>
          </p:cNvPr>
          <p:cNvPicPr>
            <a:picLocks noChangeAspect="1"/>
          </p:cNvPicPr>
          <p:nvPr/>
        </p:nvPicPr>
        <p:blipFill>
          <a:blip r:embed="rId7"/>
          <a:stretch>
            <a:fillRect/>
          </a:stretch>
        </p:blipFill>
        <p:spPr>
          <a:xfrm>
            <a:off x="4821271" y="4030148"/>
            <a:ext cx="1905000" cy="762000"/>
          </a:xfrm>
          <a:prstGeom prst="rect">
            <a:avLst/>
          </a:prstGeom>
        </p:spPr>
      </p:pic>
    </p:spTree>
    <p:extLst>
      <p:ext uri="{BB962C8B-B14F-4D97-AF65-F5344CB8AC3E}">
        <p14:creationId xmlns:p14="http://schemas.microsoft.com/office/powerpoint/2010/main" val="2109509525"/>
      </p:ext>
    </p:extLst>
  </p:cSld>
  <p:clrMapOvr>
    <a:masterClrMapping/>
  </p:clrMapOvr>
  <mc:AlternateContent xmlns:mc="http://schemas.openxmlformats.org/markup-compatibility/2006" xmlns:p14="http://schemas.microsoft.com/office/powerpoint/2010/main">
    <mc:Choice Requires="p14">
      <p:transition spd="slow" p14:dur="2000" advTm="1569"/>
    </mc:Choice>
    <mc:Fallback xmlns="">
      <p:transition spd="slow" advTm="1569"/>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59"/>
        <p:cNvGrpSpPr/>
        <p:nvPr/>
      </p:nvGrpSpPr>
      <p:grpSpPr>
        <a:xfrm>
          <a:off x="0" y="0"/>
          <a:ext cx="0" cy="0"/>
          <a:chOff x="0" y="0"/>
          <a:chExt cx="0" cy="0"/>
        </a:xfrm>
      </p:grpSpPr>
      <p:sp>
        <p:nvSpPr>
          <p:cNvPr id="360" name="Google Shape;360;p43"/>
          <p:cNvSpPr txBox="1">
            <a:spLocks noGrp="1"/>
          </p:cNvSpPr>
          <p:nvPr>
            <p:ph type="title"/>
          </p:nvPr>
        </p:nvSpPr>
        <p:spPr>
          <a:xfrm>
            <a:off x="311700" y="434925"/>
            <a:ext cx="8520600" cy="34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7500"/>
              <a:t>Extra slides (related work)</a:t>
            </a:r>
            <a:endParaRPr sz="7500"/>
          </a:p>
          <a:p>
            <a:pPr marL="0" lvl="0" indent="0" algn="l" rtl="0">
              <a:spcBef>
                <a:spcPts val="0"/>
              </a:spcBef>
              <a:spcAft>
                <a:spcPts val="0"/>
              </a:spcAft>
              <a:buNone/>
            </a:pPr>
            <a:r>
              <a:rPr lang="en-GB" sz="7500"/>
              <a:t>IGNORE</a:t>
            </a:r>
            <a:endParaRPr sz="7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2"/>
        <p:cNvGrpSpPr/>
        <p:nvPr/>
      </p:nvGrpSpPr>
      <p:grpSpPr>
        <a:xfrm>
          <a:off x="0" y="0"/>
          <a:ext cx="0" cy="0"/>
          <a:chOff x="0" y="0"/>
          <a:chExt cx="0" cy="0"/>
        </a:xfrm>
      </p:grpSpPr>
      <p:sp>
        <p:nvSpPr>
          <p:cNvPr id="193" name="Google Shape;193;p19"/>
          <p:cNvSpPr txBox="1">
            <a:spLocks noGrp="1"/>
          </p:cNvSpPr>
          <p:nvPr>
            <p:ph type="body" idx="1"/>
          </p:nvPr>
        </p:nvSpPr>
        <p:spPr>
          <a:xfrm>
            <a:off x="311700" y="1827957"/>
            <a:ext cx="8520600" cy="19975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300" dirty="0">
                <a:latin typeface="Helvetica Neue Light" panose="02000403000000020004" pitchFamily="2" charset="0"/>
                <a:ea typeface="Helvetica Neue Light" panose="02000403000000020004" pitchFamily="2" charset="0"/>
              </a:rPr>
              <a:t>What is </a:t>
            </a:r>
            <a:r>
              <a:rPr lang="en-GB" sz="3300" b="1" dirty="0">
                <a:latin typeface="Helvetica Neue Light" panose="02000403000000020004" pitchFamily="2" charset="0"/>
                <a:ea typeface="Helvetica Neue Light" panose="02000403000000020004" pitchFamily="2" charset="0"/>
              </a:rPr>
              <a:t>the impact of embodied affordances </a:t>
            </a:r>
            <a:endParaRPr sz="3300" b="1" dirty="0">
              <a:latin typeface="Helvetica Neue Light" panose="02000403000000020004" pitchFamily="2" charset="0"/>
              <a:ea typeface="Helvetica Neue Light" panose="02000403000000020004" pitchFamily="2" charset="0"/>
            </a:endParaRPr>
          </a:p>
          <a:p>
            <a:pPr marL="0" lvl="0" indent="0" algn="ctr" rtl="0">
              <a:spcBef>
                <a:spcPts val="1600"/>
              </a:spcBef>
              <a:spcAft>
                <a:spcPts val="0"/>
              </a:spcAft>
              <a:buNone/>
            </a:pPr>
            <a:r>
              <a:rPr lang="en-GB" sz="3300" dirty="0">
                <a:latin typeface="Helvetica Neue Light" panose="02000403000000020004" pitchFamily="2" charset="0"/>
                <a:ea typeface="Helvetica Neue Light" panose="02000403000000020004" pitchFamily="2" charset="0"/>
              </a:rPr>
              <a:t>of socially interactive </a:t>
            </a:r>
            <a:r>
              <a:rPr lang="en-GB" sz="3300" b="1" dirty="0">
                <a:latin typeface="Helvetica Neue Light" panose="02000403000000020004" pitchFamily="2" charset="0"/>
                <a:ea typeface="Helvetica Neue Light" panose="02000403000000020004" pitchFamily="2" charset="0"/>
              </a:rPr>
              <a:t>teammates</a:t>
            </a:r>
            <a:endParaRPr sz="3300" b="1" dirty="0">
              <a:latin typeface="Helvetica Neue Light" panose="02000403000000020004" pitchFamily="2" charset="0"/>
              <a:ea typeface="Helvetica Neue Light" panose="02000403000000020004" pitchFamily="2" charset="0"/>
            </a:endParaRPr>
          </a:p>
          <a:p>
            <a:pPr marL="0" lvl="0" indent="0" algn="ctr" rtl="0">
              <a:spcBef>
                <a:spcPts val="1600"/>
              </a:spcBef>
              <a:spcAft>
                <a:spcPts val="1600"/>
              </a:spcAft>
              <a:buNone/>
            </a:pPr>
            <a:r>
              <a:rPr lang="en-GB" sz="3300" dirty="0">
                <a:latin typeface="Helvetica Neue Light" panose="02000403000000020004" pitchFamily="2" charset="0"/>
                <a:ea typeface="Helvetica Neue Light" panose="02000403000000020004" pitchFamily="2" charset="0"/>
              </a:rPr>
              <a:t>in a </a:t>
            </a:r>
            <a:r>
              <a:rPr lang="en-GB" sz="3300" b="1" dirty="0">
                <a:latin typeface="Helvetica Neue Light" panose="02000403000000020004" pitchFamily="2" charset="0"/>
                <a:ea typeface="Helvetica Neue Light" panose="02000403000000020004" pitchFamily="2" charset="0"/>
              </a:rPr>
              <a:t>cooperative task</a:t>
            </a:r>
            <a:r>
              <a:rPr lang="en-GB" sz="3300" dirty="0">
                <a:latin typeface="Helvetica Neue Light" panose="02000403000000020004" pitchFamily="2" charset="0"/>
                <a:ea typeface="Helvetica Neue Light" panose="02000403000000020004" pitchFamily="2" charset="0"/>
              </a:rPr>
              <a:t>?</a:t>
            </a:r>
            <a:endParaRPr sz="3300" dirty="0">
              <a:latin typeface="Helvetica Neue Light" panose="02000403000000020004" pitchFamily="2" charset="0"/>
              <a:ea typeface="Helvetica Neue Light" panose="02000403000000020004" pitchFamily="2" charset="0"/>
            </a:endParaRPr>
          </a:p>
        </p:txBody>
      </p:sp>
      <p:sp>
        <p:nvSpPr>
          <p:cNvPr id="6" name="Google Shape;204;p21">
            <a:extLst>
              <a:ext uri="{FF2B5EF4-FFF2-40B4-BE49-F238E27FC236}">
                <a16:creationId xmlns:a16="http://schemas.microsoft.com/office/drawing/2014/main" id="{0B88D110-3CEA-1B4A-88B7-E4E16F0BF76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Research Questions</a:t>
            </a:r>
            <a:endParaRPr dirty="0">
              <a:latin typeface="Helvetica Neue Light" panose="02000403000000020004" pitchFamily="2" charset="0"/>
              <a:ea typeface="Helvetica Neue Light" panose="02000403000000020004" pitchFamily="2" charset="0"/>
            </a:endParaRPr>
          </a:p>
        </p:txBody>
      </p:sp>
      <p:cxnSp>
        <p:nvCxnSpPr>
          <p:cNvPr id="7" name="Straight Connector 6">
            <a:extLst>
              <a:ext uri="{FF2B5EF4-FFF2-40B4-BE49-F238E27FC236}">
                <a16:creationId xmlns:a16="http://schemas.microsoft.com/office/drawing/2014/main" id="{CDDF1D86-4C18-1748-82EE-02538FD24809}"/>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Audio 9">
            <a:hlinkClick r:id="" action="ppaction://media"/>
            <a:extLst>
              <a:ext uri="{FF2B5EF4-FFF2-40B4-BE49-F238E27FC236}">
                <a16:creationId xmlns:a16="http://schemas.microsoft.com/office/drawing/2014/main" id="{DFE84130-A5FC-4547-88F0-7CDBA52AF6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64"/>
    </mc:Choice>
    <mc:Fallback xmlns="">
      <p:transition spd="slow" advTm="9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l="29884" r="10856"/>
          <a:stretch/>
        </p:blipFill>
        <p:spPr>
          <a:xfrm>
            <a:off x="0" y="0"/>
            <a:ext cx="4572001" cy="5143499"/>
          </a:xfrm>
          <a:prstGeom prst="rect">
            <a:avLst/>
          </a:prstGeom>
          <a:noFill/>
          <a:ln>
            <a:noFill/>
          </a:ln>
        </p:spPr>
      </p:pic>
      <p:pic>
        <p:nvPicPr>
          <p:cNvPr id="65" name="Google Shape;65;p14"/>
          <p:cNvPicPr preferRelativeResize="0"/>
          <p:nvPr/>
        </p:nvPicPr>
        <p:blipFill rotWithShape="1">
          <a:blip r:embed="rId4">
            <a:alphaModFix/>
          </a:blip>
          <a:srcRect l="34244" t="36696" r="29055" b="8252"/>
          <a:stretch/>
        </p:blipFill>
        <p:spPr>
          <a:xfrm>
            <a:off x="4572000" y="0"/>
            <a:ext cx="4572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0473"/>
    </mc:Choice>
    <mc:Fallback xmlns="">
      <p:transition spd="slow" advTm="10473"/>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69"/>
        <p:cNvGrpSpPr/>
        <p:nvPr/>
      </p:nvGrpSpPr>
      <p:grpSpPr>
        <a:xfrm>
          <a:off x="0" y="0"/>
          <a:ext cx="0" cy="0"/>
          <a:chOff x="0" y="0"/>
          <a:chExt cx="0" cy="0"/>
        </a:xfrm>
      </p:grpSpPr>
      <p:pic>
        <p:nvPicPr>
          <p:cNvPr id="6" name="Google Shape;64;p14">
            <a:extLst>
              <a:ext uri="{FF2B5EF4-FFF2-40B4-BE49-F238E27FC236}">
                <a16:creationId xmlns:a16="http://schemas.microsoft.com/office/drawing/2014/main" id="{C1C5FD7F-C0E2-974F-8D81-FA6580EE3BA3}"/>
              </a:ext>
            </a:extLst>
          </p:cNvPr>
          <p:cNvPicPr preferRelativeResize="0"/>
          <p:nvPr/>
        </p:nvPicPr>
        <p:blipFill rotWithShape="1">
          <a:blip r:embed="rId3">
            <a:alphaModFix/>
          </a:blip>
          <a:srcRect l="29884" r="10856"/>
          <a:stretch/>
        </p:blipFill>
        <p:spPr>
          <a:xfrm>
            <a:off x="0" y="0"/>
            <a:ext cx="4572001" cy="5143499"/>
          </a:xfrm>
          <a:prstGeom prst="rect">
            <a:avLst/>
          </a:prstGeom>
          <a:noFill/>
          <a:ln>
            <a:noFill/>
          </a:ln>
        </p:spPr>
      </p:pic>
      <p:pic>
        <p:nvPicPr>
          <p:cNvPr id="7" name="Google Shape;65;p14">
            <a:extLst>
              <a:ext uri="{FF2B5EF4-FFF2-40B4-BE49-F238E27FC236}">
                <a16:creationId xmlns:a16="http://schemas.microsoft.com/office/drawing/2014/main" id="{707C199A-2069-EC4B-9CBE-720C0EBB200F}"/>
              </a:ext>
            </a:extLst>
          </p:cNvPr>
          <p:cNvPicPr preferRelativeResize="0"/>
          <p:nvPr/>
        </p:nvPicPr>
        <p:blipFill rotWithShape="1">
          <a:blip r:embed="rId4">
            <a:alphaModFix/>
          </a:blip>
          <a:srcRect l="34244" t="36696" r="29055" b="8252"/>
          <a:stretch/>
        </p:blipFill>
        <p:spPr>
          <a:xfrm>
            <a:off x="4572000" y="0"/>
            <a:ext cx="4572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7054"/>
    </mc:Choice>
    <mc:Fallback xmlns="">
      <p:transition spd="slow" advTm="7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3000"/>
                                        <p:tgtEl>
                                          <p:spTgt spid="6"/>
                                        </p:tgtEl>
                                      </p:cBhvr>
                                    </p:animEffect>
                                    <p:set>
                                      <p:cBhvr>
                                        <p:cTn id="10"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Star Wars - R2D2 sounds" descr="Star Wars - R2D2 sounds">
            <a:hlinkClick r:id="" action="ppaction://media"/>
            <a:extLst>
              <a:ext uri="{FF2B5EF4-FFF2-40B4-BE49-F238E27FC236}">
                <a16:creationId xmlns:a16="http://schemas.microsoft.com/office/drawing/2014/main" id="{2640E063-2FC4-C24F-9272-0465F234FCB1}"/>
              </a:ext>
            </a:extLst>
          </p:cNvPr>
          <p:cNvPicPr>
            <a:picLocks noChangeAspect="1"/>
          </p:cNvPicPr>
          <p:nvPr>
            <a:audioFile r:link="rId1"/>
            <p:extLst>
              <p:ext uri="{DAA4B4D4-6D71-4841-9C94-3DE7FCFB9230}">
                <p14:media xmlns:p14="http://schemas.microsoft.com/office/powerpoint/2010/main" r:embed="rId2">
                  <p14:trim st="37511.2548" end="28510.7461"/>
                </p14:media>
              </p:ext>
            </p:extLst>
          </p:nvPr>
        </p:nvPicPr>
        <p:blipFill>
          <a:blip r:embed="rId4"/>
          <a:stretch>
            <a:fillRect/>
          </a:stretch>
        </p:blipFill>
        <p:spPr>
          <a:xfrm>
            <a:off x="-963407" y="3175"/>
            <a:ext cx="812800" cy="812800"/>
          </a:xfrm>
          <a:prstGeom prst="rect">
            <a:avLst/>
          </a:prstGeom>
        </p:spPr>
      </p:pic>
    </p:spTree>
    <p:extLst>
      <p:ext uri="{BB962C8B-B14F-4D97-AF65-F5344CB8AC3E}">
        <p14:creationId xmlns:p14="http://schemas.microsoft.com/office/powerpoint/2010/main" val="1452037479"/>
      </p:ext>
    </p:extLst>
  </p:cSld>
  <p:clrMapOvr>
    <a:masterClrMapping/>
  </p:clrMapOvr>
  <mc:AlternateContent xmlns:mc="http://schemas.openxmlformats.org/markup-compatibility/2006" xmlns:p14="http://schemas.microsoft.com/office/powerpoint/2010/main">
    <mc:Choice Requires="p14">
      <p:transition spd="slow" p14:dur="2000" advTm="5990"/>
    </mc:Choice>
    <mc:Fallback xmlns="">
      <p:transition spd="slow" advTm="5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6" objId="4"/>
        <p14:stopEvt time="4065" objId="4"/>
      </p14:showEvtLst>
    </p:ext>
  </p:extLs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75"/>
        <p:cNvGrpSpPr/>
        <p:nvPr/>
      </p:nvGrpSpPr>
      <p:grpSpPr>
        <a:xfrm>
          <a:off x="0" y="0"/>
          <a:ext cx="0" cy="0"/>
          <a:chOff x="0" y="0"/>
          <a:chExt cx="0" cy="0"/>
        </a:xfrm>
      </p:grpSpPr>
      <p:pic>
        <p:nvPicPr>
          <p:cNvPr id="76" name="Google Shape;76;p16"/>
          <p:cNvPicPr preferRelativeResize="0"/>
          <p:nvPr/>
        </p:nvPicPr>
        <p:blipFill>
          <a:blip r:embed="rId5">
            <a:alphaModFix/>
          </a:blip>
          <a:stretch>
            <a:fillRect/>
          </a:stretch>
        </p:blipFill>
        <p:spPr>
          <a:xfrm>
            <a:off x="279853" y="235326"/>
            <a:ext cx="3104662" cy="725974"/>
          </a:xfrm>
          <a:prstGeom prst="rect">
            <a:avLst/>
          </a:prstGeom>
          <a:noFill/>
          <a:ln>
            <a:noFill/>
          </a:ln>
        </p:spPr>
      </p:pic>
      <p:pic>
        <p:nvPicPr>
          <p:cNvPr id="77" name="Google Shape;77;p16"/>
          <p:cNvPicPr preferRelativeResize="0"/>
          <p:nvPr/>
        </p:nvPicPr>
        <p:blipFill>
          <a:blip r:embed="rId6">
            <a:alphaModFix/>
          </a:blip>
          <a:stretch>
            <a:fillRect/>
          </a:stretch>
        </p:blipFill>
        <p:spPr>
          <a:xfrm>
            <a:off x="2546819" y="2561538"/>
            <a:ext cx="1774511" cy="640371"/>
          </a:xfrm>
          <a:prstGeom prst="rect">
            <a:avLst/>
          </a:prstGeom>
          <a:noFill/>
          <a:ln>
            <a:noFill/>
          </a:ln>
        </p:spPr>
      </p:pic>
      <p:pic>
        <p:nvPicPr>
          <p:cNvPr id="78" name="Google Shape;78;p16"/>
          <p:cNvPicPr preferRelativeResize="0"/>
          <p:nvPr/>
        </p:nvPicPr>
        <p:blipFill>
          <a:blip r:embed="rId7">
            <a:alphaModFix/>
          </a:blip>
          <a:stretch>
            <a:fillRect/>
          </a:stretch>
        </p:blipFill>
        <p:spPr>
          <a:xfrm>
            <a:off x="321659" y="1276385"/>
            <a:ext cx="1780644" cy="865968"/>
          </a:xfrm>
          <a:prstGeom prst="rect">
            <a:avLst/>
          </a:prstGeom>
          <a:noFill/>
          <a:ln>
            <a:noFill/>
          </a:ln>
        </p:spPr>
      </p:pic>
      <p:pic>
        <p:nvPicPr>
          <p:cNvPr id="79" name="Google Shape;79;p16"/>
          <p:cNvPicPr preferRelativeResize="0"/>
          <p:nvPr/>
        </p:nvPicPr>
        <p:blipFill>
          <a:blip r:embed="rId8">
            <a:alphaModFix/>
          </a:blip>
          <a:stretch>
            <a:fillRect/>
          </a:stretch>
        </p:blipFill>
        <p:spPr>
          <a:xfrm>
            <a:off x="2283094" y="1310388"/>
            <a:ext cx="2555093" cy="798174"/>
          </a:xfrm>
          <a:prstGeom prst="rect">
            <a:avLst/>
          </a:prstGeom>
          <a:noFill/>
          <a:ln>
            <a:noFill/>
          </a:ln>
        </p:spPr>
      </p:pic>
      <p:pic>
        <p:nvPicPr>
          <p:cNvPr id="80" name="Google Shape;80;p16"/>
          <p:cNvPicPr preferRelativeResize="0"/>
          <p:nvPr/>
        </p:nvPicPr>
        <p:blipFill>
          <a:blip r:embed="rId9">
            <a:alphaModFix/>
          </a:blip>
          <a:stretch>
            <a:fillRect/>
          </a:stretch>
        </p:blipFill>
        <p:spPr>
          <a:xfrm>
            <a:off x="6837576" y="2815466"/>
            <a:ext cx="1876420" cy="638670"/>
          </a:xfrm>
          <a:prstGeom prst="rect">
            <a:avLst/>
          </a:prstGeom>
          <a:noFill/>
          <a:ln>
            <a:noFill/>
          </a:ln>
        </p:spPr>
      </p:pic>
      <p:pic>
        <p:nvPicPr>
          <p:cNvPr id="81" name="Google Shape;81;p16"/>
          <p:cNvPicPr preferRelativeResize="0"/>
          <p:nvPr/>
        </p:nvPicPr>
        <p:blipFill>
          <a:blip r:embed="rId10">
            <a:alphaModFix/>
          </a:blip>
          <a:stretch>
            <a:fillRect/>
          </a:stretch>
        </p:blipFill>
        <p:spPr>
          <a:xfrm>
            <a:off x="3701579" y="151821"/>
            <a:ext cx="1548073" cy="721976"/>
          </a:xfrm>
          <a:prstGeom prst="rect">
            <a:avLst/>
          </a:prstGeom>
          <a:noFill/>
          <a:ln>
            <a:noFill/>
          </a:ln>
        </p:spPr>
      </p:pic>
      <p:pic>
        <p:nvPicPr>
          <p:cNvPr id="82" name="Google Shape;82;p16"/>
          <p:cNvPicPr preferRelativeResize="0"/>
          <p:nvPr/>
        </p:nvPicPr>
        <p:blipFill>
          <a:blip r:embed="rId11">
            <a:alphaModFix/>
          </a:blip>
          <a:stretch>
            <a:fillRect/>
          </a:stretch>
        </p:blipFill>
        <p:spPr>
          <a:xfrm>
            <a:off x="5053079" y="1365912"/>
            <a:ext cx="1213585" cy="910773"/>
          </a:xfrm>
          <a:prstGeom prst="rect">
            <a:avLst/>
          </a:prstGeom>
          <a:noFill/>
          <a:ln>
            <a:noFill/>
          </a:ln>
        </p:spPr>
      </p:pic>
      <p:pic>
        <p:nvPicPr>
          <p:cNvPr id="83" name="Google Shape;83;p16"/>
          <p:cNvPicPr preferRelativeResize="0"/>
          <p:nvPr/>
        </p:nvPicPr>
        <p:blipFill>
          <a:blip r:embed="rId12">
            <a:alphaModFix/>
          </a:blip>
          <a:stretch>
            <a:fillRect/>
          </a:stretch>
        </p:blipFill>
        <p:spPr>
          <a:xfrm>
            <a:off x="6941811" y="3805346"/>
            <a:ext cx="1637246" cy="859573"/>
          </a:xfrm>
          <a:prstGeom prst="rect">
            <a:avLst/>
          </a:prstGeom>
          <a:noFill/>
          <a:ln>
            <a:noFill/>
          </a:ln>
        </p:spPr>
      </p:pic>
      <p:pic>
        <p:nvPicPr>
          <p:cNvPr id="84" name="Google Shape;84;p16"/>
          <p:cNvPicPr preferRelativeResize="0"/>
          <p:nvPr/>
        </p:nvPicPr>
        <p:blipFill>
          <a:blip r:embed="rId13">
            <a:alphaModFix/>
          </a:blip>
          <a:stretch>
            <a:fillRect/>
          </a:stretch>
        </p:blipFill>
        <p:spPr>
          <a:xfrm>
            <a:off x="3050510" y="3635881"/>
            <a:ext cx="1342603" cy="993789"/>
          </a:xfrm>
          <a:prstGeom prst="rect">
            <a:avLst/>
          </a:prstGeom>
          <a:noFill/>
          <a:ln>
            <a:noFill/>
          </a:ln>
        </p:spPr>
      </p:pic>
      <p:pic>
        <p:nvPicPr>
          <p:cNvPr id="85" name="Google Shape;85;p16"/>
          <p:cNvPicPr preferRelativeResize="0"/>
          <p:nvPr/>
        </p:nvPicPr>
        <p:blipFill>
          <a:blip r:embed="rId14">
            <a:alphaModFix/>
          </a:blip>
          <a:stretch>
            <a:fillRect/>
          </a:stretch>
        </p:blipFill>
        <p:spPr>
          <a:xfrm>
            <a:off x="5227298" y="3796887"/>
            <a:ext cx="1144813" cy="812800"/>
          </a:xfrm>
          <a:prstGeom prst="rect">
            <a:avLst/>
          </a:prstGeom>
          <a:noFill/>
          <a:ln>
            <a:noFill/>
          </a:ln>
        </p:spPr>
      </p:pic>
      <p:pic>
        <p:nvPicPr>
          <p:cNvPr id="86" name="Google Shape;86;p16"/>
          <p:cNvPicPr preferRelativeResize="0"/>
          <p:nvPr/>
        </p:nvPicPr>
        <p:blipFill>
          <a:blip r:embed="rId15">
            <a:alphaModFix/>
          </a:blip>
          <a:stretch>
            <a:fillRect/>
          </a:stretch>
        </p:blipFill>
        <p:spPr>
          <a:xfrm>
            <a:off x="6481557" y="1402082"/>
            <a:ext cx="989806" cy="544571"/>
          </a:xfrm>
          <a:prstGeom prst="rect">
            <a:avLst/>
          </a:prstGeom>
          <a:noFill/>
          <a:ln>
            <a:noFill/>
          </a:ln>
        </p:spPr>
      </p:pic>
      <p:pic>
        <p:nvPicPr>
          <p:cNvPr id="87" name="Google Shape;87;p16"/>
          <p:cNvPicPr preferRelativeResize="0"/>
          <p:nvPr/>
        </p:nvPicPr>
        <p:blipFill>
          <a:blip r:embed="rId16">
            <a:alphaModFix/>
          </a:blip>
          <a:stretch>
            <a:fillRect/>
          </a:stretch>
        </p:blipFill>
        <p:spPr>
          <a:xfrm>
            <a:off x="5566716" y="333918"/>
            <a:ext cx="1688537" cy="358573"/>
          </a:xfrm>
          <a:prstGeom prst="rect">
            <a:avLst/>
          </a:prstGeom>
          <a:noFill/>
          <a:ln>
            <a:noFill/>
          </a:ln>
        </p:spPr>
      </p:pic>
      <p:pic>
        <p:nvPicPr>
          <p:cNvPr id="88" name="Google Shape;88;p16"/>
          <p:cNvPicPr preferRelativeResize="0"/>
          <p:nvPr/>
        </p:nvPicPr>
        <p:blipFill>
          <a:blip r:embed="rId17">
            <a:alphaModFix/>
          </a:blip>
          <a:stretch>
            <a:fillRect/>
          </a:stretch>
        </p:blipFill>
        <p:spPr>
          <a:xfrm>
            <a:off x="7572317" y="145832"/>
            <a:ext cx="1246409" cy="1205878"/>
          </a:xfrm>
          <a:prstGeom prst="rect">
            <a:avLst/>
          </a:prstGeom>
          <a:noFill/>
          <a:ln>
            <a:noFill/>
          </a:ln>
        </p:spPr>
      </p:pic>
      <p:pic>
        <p:nvPicPr>
          <p:cNvPr id="89" name="Google Shape;89;p16"/>
          <p:cNvPicPr preferRelativeResize="0"/>
          <p:nvPr/>
        </p:nvPicPr>
        <p:blipFill>
          <a:blip r:embed="rId18">
            <a:alphaModFix/>
          </a:blip>
          <a:stretch>
            <a:fillRect/>
          </a:stretch>
        </p:blipFill>
        <p:spPr>
          <a:xfrm>
            <a:off x="7686255" y="1733986"/>
            <a:ext cx="1110959" cy="724489"/>
          </a:xfrm>
          <a:prstGeom prst="rect">
            <a:avLst/>
          </a:prstGeom>
          <a:noFill/>
          <a:ln>
            <a:noFill/>
          </a:ln>
        </p:spPr>
      </p:pic>
      <p:pic>
        <p:nvPicPr>
          <p:cNvPr id="90" name="Google Shape;90;p16"/>
          <p:cNvPicPr preferRelativeResize="0"/>
          <p:nvPr/>
        </p:nvPicPr>
        <p:blipFill>
          <a:blip r:embed="rId19">
            <a:alphaModFix/>
          </a:blip>
          <a:stretch>
            <a:fillRect/>
          </a:stretch>
        </p:blipFill>
        <p:spPr>
          <a:xfrm>
            <a:off x="4999076" y="2649375"/>
            <a:ext cx="1208810" cy="663565"/>
          </a:xfrm>
          <a:prstGeom prst="rect">
            <a:avLst/>
          </a:prstGeom>
          <a:noFill/>
          <a:ln>
            <a:noFill/>
          </a:ln>
        </p:spPr>
      </p:pic>
      <p:pic>
        <p:nvPicPr>
          <p:cNvPr id="91" name="Google Shape;91;p16"/>
          <p:cNvPicPr preferRelativeResize="0"/>
          <p:nvPr/>
        </p:nvPicPr>
        <p:blipFill>
          <a:blip r:embed="rId20">
            <a:alphaModFix/>
          </a:blip>
          <a:stretch>
            <a:fillRect/>
          </a:stretch>
        </p:blipFill>
        <p:spPr>
          <a:xfrm>
            <a:off x="559602" y="2505057"/>
            <a:ext cx="1207737" cy="677161"/>
          </a:xfrm>
          <a:prstGeom prst="rect">
            <a:avLst/>
          </a:prstGeom>
          <a:noFill/>
          <a:ln>
            <a:noFill/>
          </a:ln>
        </p:spPr>
      </p:pic>
      <p:pic>
        <p:nvPicPr>
          <p:cNvPr id="92" name="Google Shape;92;p16"/>
          <p:cNvPicPr preferRelativeResize="0"/>
          <p:nvPr/>
        </p:nvPicPr>
        <p:blipFill>
          <a:blip r:embed="rId21">
            <a:alphaModFix/>
          </a:blip>
          <a:stretch>
            <a:fillRect/>
          </a:stretch>
        </p:blipFill>
        <p:spPr>
          <a:xfrm>
            <a:off x="347767" y="3608989"/>
            <a:ext cx="1990997" cy="996757"/>
          </a:xfrm>
          <a:prstGeom prst="rect">
            <a:avLst/>
          </a:prstGeom>
          <a:noFill/>
          <a:ln>
            <a:noFill/>
          </a:ln>
        </p:spPr>
      </p:pic>
      <p:sp>
        <p:nvSpPr>
          <p:cNvPr id="93" name="Google Shape;93;p16"/>
          <p:cNvSpPr txBox="1">
            <a:spLocks noGrp="1"/>
          </p:cNvSpPr>
          <p:nvPr>
            <p:ph type="body" idx="1"/>
          </p:nvPr>
        </p:nvSpPr>
        <p:spPr>
          <a:xfrm>
            <a:off x="932034" y="965611"/>
            <a:ext cx="1800300" cy="3374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Wainer</a:t>
            </a:r>
            <a:r>
              <a:rPr lang="en-GB" sz="1400" dirty="0">
                <a:solidFill>
                  <a:schemeClr val="dk1"/>
                </a:solidFill>
                <a:latin typeface="Helvetica Neue Light" panose="02000403000000020004" pitchFamily="2" charset="0"/>
                <a:ea typeface="Helvetica Neue Light" panose="02000403000000020004" pitchFamily="2" charset="0"/>
              </a:rPr>
              <a:t> et al. 2007</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4" name="Google Shape;94;p16"/>
          <p:cNvSpPr txBox="1">
            <a:spLocks noGrp="1"/>
          </p:cNvSpPr>
          <p:nvPr>
            <p:ph type="body" idx="4294967295"/>
          </p:nvPr>
        </p:nvSpPr>
        <p:spPr>
          <a:xfrm>
            <a:off x="3448387" y="889425"/>
            <a:ext cx="1938338" cy="2983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Pereira et al. 2008</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5" name="Google Shape;95;p16"/>
          <p:cNvSpPr txBox="1">
            <a:spLocks noGrp="1"/>
          </p:cNvSpPr>
          <p:nvPr>
            <p:ph type="body" idx="4294967295"/>
          </p:nvPr>
        </p:nvSpPr>
        <p:spPr>
          <a:xfrm>
            <a:off x="245007" y="2137337"/>
            <a:ext cx="1938338" cy="3374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Kose-Bagci</a:t>
            </a:r>
            <a:r>
              <a:rPr lang="en-GB" sz="1400" dirty="0">
                <a:solidFill>
                  <a:schemeClr val="dk1"/>
                </a:solidFill>
                <a:latin typeface="Helvetica Neue Light" panose="02000403000000020004" pitchFamily="2" charset="0"/>
                <a:ea typeface="Helvetica Neue Light" panose="02000403000000020004" pitchFamily="2" charset="0"/>
              </a:rPr>
              <a:t> et al. 2009</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6" name="Google Shape;96;p16"/>
          <p:cNvSpPr txBox="1">
            <a:spLocks noGrp="1"/>
          </p:cNvSpPr>
          <p:nvPr>
            <p:ph type="body" idx="4294967295"/>
          </p:nvPr>
        </p:nvSpPr>
        <p:spPr>
          <a:xfrm>
            <a:off x="2571463" y="2111712"/>
            <a:ext cx="1938338" cy="28864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Leyzberg</a:t>
            </a:r>
            <a:r>
              <a:rPr lang="en-GB" sz="1400" dirty="0">
                <a:solidFill>
                  <a:schemeClr val="dk1"/>
                </a:solidFill>
                <a:latin typeface="Helvetica Neue Light" panose="02000403000000020004" pitchFamily="2" charset="0"/>
                <a:ea typeface="Helvetica Neue Light" panose="02000403000000020004" pitchFamily="2" charset="0"/>
              </a:rPr>
              <a:t>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7" name="Google Shape;97;p16"/>
          <p:cNvSpPr txBox="1">
            <a:spLocks noGrp="1"/>
          </p:cNvSpPr>
          <p:nvPr>
            <p:ph type="body" idx="4294967295"/>
          </p:nvPr>
        </p:nvSpPr>
        <p:spPr>
          <a:xfrm>
            <a:off x="2465699" y="3207873"/>
            <a:ext cx="1936750" cy="3107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Fasola</a:t>
            </a:r>
            <a:r>
              <a:rPr lang="en-GB" sz="1400" dirty="0">
                <a:solidFill>
                  <a:schemeClr val="dk1"/>
                </a:solidFill>
                <a:latin typeface="Helvetica Neue Light" panose="02000403000000020004" pitchFamily="2" charset="0"/>
                <a:ea typeface="Helvetica Neue Light" panose="02000403000000020004" pitchFamily="2" charset="0"/>
              </a:rPr>
              <a:t> &amp; </a:t>
            </a:r>
            <a:r>
              <a:rPr lang="en-GB" sz="1400" dirty="0" err="1">
                <a:solidFill>
                  <a:schemeClr val="dk1"/>
                </a:solidFill>
                <a:latin typeface="Helvetica Neue Light" panose="02000403000000020004" pitchFamily="2" charset="0"/>
                <a:ea typeface="Helvetica Neue Light" panose="02000403000000020004" pitchFamily="2" charset="0"/>
              </a:rPr>
              <a:t>Mataric</a:t>
            </a:r>
            <a:r>
              <a:rPr lang="en-GB" sz="1400" dirty="0">
                <a:solidFill>
                  <a:schemeClr val="dk1"/>
                </a:solidFill>
                <a:latin typeface="Helvetica Neue Light" panose="02000403000000020004" pitchFamily="2" charset="0"/>
                <a:ea typeface="Helvetica Neue Light" panose="02000403000000020004" pitchFamily="2" charset="0"/>
              </a:rPr>
              <a:t>́ 2013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8" name="Google Shape;98;p16"/>
          <p:cNvSpPr txBox="1">
            <a:spLocks noGrp="1"/>
          </p:cNvSpPr>
          <p:nvPr>
            <p:ph type="body" idx="4294967295"/>
          </p:nvPr>
        </p:nvSpPr>
        <p:spPr>
          <a:xfrm>
            <a:off x="6639930" y="3452574"/>
            <a:ext cx="2271711" cy="31078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Fridin</a:t>
            </a:r>
            <a:r>
              <a:rPr lang="en-GB" sz="1400" dirty="0">
                <a:solidFill>
                  <a:schemeClr val="dk1"/>
                </a:solidFill>
                <a:latin typeface="Helvetica Neue Light" panose="02000403000000020004" pitchFamily="2" charset="0"/>
                <a:ea typeface="Helvetica Neue Light" panose="02000403000000020004" pitchFamily="2" charset="0"/>
              </a:rPr>
              <a:t> &amp; </a:t>
            </a:r>
            <a:r>
              <a:rPr lang="en-GB" sz="1400" dirty="0" err="1">
                <a:solidFill>
                  <a:schemeClr val="dk1"/>
                </a:solidFill>
                <a:latin typeface="Helvetica Neue Light" panose="02000403000000020004" pitchFamily="2" charset="0"/>
                <a:ea typeface="Helvetica Neue Light" panose="02000403000000020004" pitchFamily="2" charset="0"/>
              </a:rPr>
              <a:t>Belokopytov</a:t>
            </a:r>
            <a:r>
              <a:rPr lang="en-GB" sz="1400" dirty="0">
                <a:solidFill>
                  <a:schemeClr val="dk1"/>
                </a:solidFill>
                <a:latin typeface="Helvetica Neue Light" panose="02000403000000020004" pitchFamily="2" charset="0"/>
                <a:ea typeface="Helvetica Neue Light" panose="02000403000000020004" pitchFamily="2" charset="0"/>
              </a:rPr>
              <a:t> 2014</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9" name="Google Shape;99;p16"/>
          <p:cNvSpPr txBox="1">
            <a:spLocks noGrp="1"/>
          </p:cNvSpPr>
          <p:nvPr>
            <p:ph type="body" idx="4294967295"/>
          </p:nvPr>
        </p:nvSpPr>
        <p:spPr>
          <a:xfrm>
            <a:off x="6297739" y="1933286"/>
            <a:ext cx="1388516" cy="28675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Bartneck</a:t>
            </a:r>
            <a:r>
              <a:rPr lang="en-GB" sz="1400" dirty="0">
                <a:solidFill>
                  <a:schemeClr val="dk1"/>
                </a:solidFill>
                <a:latin typeface="Helvetica Neue Light" panose="02000403000000020004" pitchFamily="2" charset="0"/>
                <a:ea typeface="Helvetica Neue Light" panose="02000403000000020004" pitchFamily="2" charset="0"/>
              </a:rPr>
              <a:t> 2003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0" name="Google Shape;100;p16"/>
          <p:cNvSpPr txBox="1">
            <a:spLocks noGrp="1"/>
          </p:cNvSpPr>
          <p:nvPr>
            <p:ph type="body" idx="4294967295"/>
          </p:nvPr>
        </p:nvSpPr>
        <p:spPr>
          <a:xfrm>
            <a:off x="5453989" y="704931"/>
            <a:ext cx="1936750" cy="28581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Kidd &amp; Breazeal 2004</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1" name="Google Shape;101;p16"/>
          <p:cNvSpPr txBox="1">
            <a:spLocks noGrp="1"/>
          </p:cNvSpPr>
          <p:nvPr>
            <p:ph type="body" idx="4294967295"/>
          </p:nvPr>
        </p:nvSpPr>
        <p:spPr>
          <a:xfrm>
            <a:off x="7295408" y="1346060"/>
            <a:ext cx="1800225" cy="33561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Kiesler</a:t>
            </a:r>
            <a:r>
              <a:rPr lang="en-GB" sz="1400" dirty="0">
                <a:solidFill>
                  <a:schemeClr val="dk1"/>
                </a:solidFill>
                <a:latin typeface="Helvetica Neue Light" panose="02000403000000020004" pitchFamily="2" charset="0"/>
                <a:ea typeface="Helvetica Neue Light" panose="02000403000000020004" pitchFamily="2" charset="0"/>
              </a:rPr>
              <a:t> et al. 2008</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2" name="Google Shape;102;p16"/>
          <p:cNvSpPr txBox="1">
            <a:spLocks noGrp="1"/>
          </p:cNvSpPr>
          <p:nvPr>
            <p:ph type="body" idx="4294967295"/>
          </p:nvPr>
        </p:nvSpPr>
        <p:spPr>
          <a:xfrm>
            <a:off x="4690702" y="2285321"/>
            <a:ext cx="1938337" cy="29317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Segura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3" name="Google Shape;103;p16"/>
          <p:cNvSpPr txBox="1">
            <a:spLocks noGrp="1"/>
          </p:cNvSpPr>
          <p:nvPr>
            <p:ph type="body" idx="4294967295"/>
          </p:nvPr>
        </p:nvSpPr>
        <p:spPr>
          <a:xfrm>
            <a:off x="7302517" y="2444107"/>
            <a:ext cx="1936750" cy="29317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Looije</a:t>
            </a:r>
            <a:r>
              <a:rPr lang="en-GB" sz="1400" dirty="0">
                <a:solidFill>
                  <a:schemeClr val="dk1"/>
                </a:solidFill>
                <a:latin typeface="Helvetica Neue Light" panose="02000403000000020004" pitchFamily="2" charset="0"/>
                <a:ea typeface="Helvetica Neue Light" panose="02000403000000020004" pitchFamily="2" charset="0"/>
              </a:rPr>
              <a:t>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4" name="Google Shape;104;p16"/>
          <p:cNvSpPr txBox="1">
            <a:spLocks noGrp="1"/>
          </p:cNvSpPr>
          <p:nvPr>
            <p:ph type="body" idx="4294967295"/>
          </p:nvPr>
        </p:nvSpPr>
        <p:spPr>
          <a:xfrm>
            <a:off x="2721834" y="4627940"/>
            <a:ext cx="1999954" cy="28864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Ligthart</a:t>
            </a:r>
            <a:r>
              <a:rPr lang="en-GB" sz="1400" dirty="0">
                <a:solidFill>
                  <a:schemeClr val="dk1"/>
                </a:solidFill>
                <a:latin typeface="Helvetica Neue Light" panose="02000403000000020004" pitchFamily="2" charset="0"/>
                <a:ea typeface="Helvetica Neue Light" panose="02000403000000020004" pitchFamily="2" charset="0"/>
              </a:rPr>
              <a:t> &amp; Truong 2015</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5" name="Google Shape;105;p16"/>
          <p:cNvSpPr txBox="1">
            <a:spLocks noGrp="1"/>
          </p:cNvSpPr>
          <p:nvPr>
            <p:ph type="body" idx="4294967295"/>
          </p:nvPr>
        </p:nvSpPr>
        <p:spPr>
          <a:xfrm>
            <a:off x="4925740" y="4627815"/>
            <a:ext cx="1747927" cy="28864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Thellman</a:t>
            </a:r>
            <a:r>
              <a:rPr lang="en-GB" sz="1400" dirty="0">
                <a:solidFill>
                  <a:schemeClr val="dk1"/>
                </a:solidFill>
                <a:latin typeface="Helvetica Neue Light" panose="02000403000000020004" pitchFamily="2" charset="0"/>
                <a:ea typeface="Helvetica Neue Light" panose="02000403000000020004" pitchFamily="2" charset="0"/>
              </a:rPr>
              <a:t> et al. 2015</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6" name="Google Shape;106;p16"/>
          <p:cNvSpPr txBox="1">
            <a:spLocks noGrp="1"/>
          </p:cNvSpPr>
          <p:nvPr>
            <p:ph type="body" idx="4294967295"/>
          </p:nvPr>
        </p:nvSpPr>
        <p:spPr>
          <a:xfrm>
            <a:off x="6689181" y="4609687"/>
            <a:ext cx="2135690" cy="2843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Kontogiorgos</a:t>
            </a:r>
            <a:r>
              <a:rPr lang="en-GB" sz="1400" dirty="0">
                <a:solidFill>
                  <a:schemeClr val="dk1"/>
                </a:solidFill>
                <a:latin typeface="Helvetica Neue Light" panose="02000403000000020004" pitchFamily="2" charset="0"/>
                <a:ea typeface="Helvetica Neue Light" panose="02000403000000020004" pitchFamily="2" charset="0"/>
              </a:rPr>
              <a:t> et al. 2019</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7" name="Google Shape;107;p16"/>
          <p:cNvSpPr txBox="1">
            <a:spLocks noGrp="1"/>
          </p:cNvSpPr>
          <p:nvPr>
            <p:ph type="body" idx="4294967295"/>
          </p:nvPr>
        </p:nvSpPr>
        <p:spPr>
          <a:xfrm>
            <a:off x="4417248" y="3331385"/>
            <a:ext cx="2222682" cy="31078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Hoffmann &amp; </a:t>
            </a:r>
            <a:r>
              <a:rPr lang="en-GB" sz="1400" dirty="0" err="1">
                <a:solidFill>
                  <a:schemeClr val="dk1"/>
                </a:solidFill>
                <a:latin typeface="Helvetica Neue Light" panose="02000403000000020004" pitchFamily="2" charset="0"/>
                <a:ea typeface="Helvetica Neue Light" panose="02000403000000020004" pitchFamily="2" charset="0"/>
              </a:rPr>
              <a:t>Krämer</a:t>
            </a:r>
            <a:r>
              <a:rPr lang="en-GB" sz="1400" dirty="0">
                <a:solidFill>
                  <a:schemeClr val="dk1"/>
                </a:solidFill>
                <a:latin typeface="Helvetica Neue Light" panose="02000403000000020004" pitchFamily="2" charset="0"/>
                <a:ea typeface="Helvetica Neue Light" panose="02000403000000020004" pitchFamily="2" charset="0"/>
              </a:rPr>
              <a:t> 2013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8" name="Google Shape;108;p16"/>
          <p:cNvSpPr txBox="1">
            <a:spLocks noGrp="1"/>
          </p:cNvSpPr>
          <p:nvPr>
            <p:ph type="body" idx="4294967295"/>
          </p:nvPr>
        </p:nvSpPr>
        <p:spPr>
          <a:xfrm>
            <a:off x="195094" y="3186240"/>
            <a:ext cx="1936751" cy="34325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Bainbridge et al. 2010</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9" name="Google Shape;109;p16"/>
          <p:cNvSpPr txBox="1">
            <a:spLocks noGrp="1"/>
          </p:cNvSpPr>
          <p:nvPr>
            <p:ph type="body" idx="4294967295"/>
          </p:nvPr>
        </p:nvSpPr>
        <p:spPr>
          <a:xfrm>
            <a:off x="629639" y="4625303"/>
            <a:ext cx="1427251" cy="28864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Kim et al. 2017</a:t>
            </a:r>
            <a:endParaRPr sz="1400" dirty="0">
              <a:solidFill>
                <a:schemeClr val="dk1"/>
              </a:solidFill>
              <a:latin typeface="Helvetica Neue Light" panose="02000403000000020004" pitchFamily="2" charset="0"/>
              <a:ea typeface="Helvetica Neue Light" panose="02000403000000020004" pitchFamily="2" charset="0"/>
            </a:endParaRPr>
          </a:p>
        </p:txBody>
      </p:sp>
      <p:pic>
        <p:nvPicPr>
          <p:cNvPr id="2" name="Audio 1">
            <a:hlinkClick r:id="" action="ppaction://media"/>
            <a:extLst>
              <a:ext uri="{FF2B5EF4-FFF2-40B4-BE49-F238E27FC236}">
                <a16:creationId xmlns:a16="http://schemas.microsoft.com/office/drawing/2014/main" id="{9FBBE660-D95C-5145-A565-C76A2AB6F957}"/>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748185403"/>
      </p:ext>
    </p:extLst>
  </p:cSld>
  <p:clrMapOvr>
    <a:masterClrMapping/>
  </p:clrMapOvr>
  <mc:AlternateContent xmlns:mc="http://schemas.openxmlformats.org/markup-compatibility/2006" xmlns:p14="http://schemas.microsoft.com/office/powerpoint/2010/main">
    <mc:Choice Requires="p14">
      <p:transition spd="slow" p14:dur="2000" advTm="7583"/>
    </mc:Choice>
    <mc:Fallback xmlns="">
      <p:transition spd="slow" advTm="7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75"/>
        <p:cNvGrpSpPr/>
        <p:nvPr/>
      </p:nvGrpSpPr>
      <p:grpSpPr>
        <a:xfrm>
          <a:off x="0" y="0"/>
          <a:ext cx="0" cy="0"/>
          <a:chOff x="0" y="0"/>
          <a:chExt cx="0" cy="0"/>
        </a:xfrm>
      </p:grpSpPr>
      <p:pic>
        <p:nvPicPr>
          <p:cNvPr id="76" name="Google Shape;76;p16"/>
          <p:cNvPicPr preferRelativeResize="0"/>
          <p:nvPr/>
        </p:nvPicPr>
        <p:blipFill>
          <a:blip r:embed="rId5">
            <a:alphaModFix/>
          </a:blip>
          <a:stretch>
            <a:fillRect/>
          </a:stretch>
        </p:blipFill>
        <p:spPr>
          <a:xfrm>
            <a:off x="279853" y="235326"/>
            <a:ext cx="3104662" cy="725974"/>
          </a:xfrm>
          <a:prstGeom prst="rect">
            <a:avLst/>
          </a:prstGeom>
          <a:noFill/>
          <a:ln>
            <a:noFill/>
          </a:ln>
        </p:spPr>
      </p:pic>
      <p:pic>
        <p:nvPicPr>
          <p:cNvPr id="77" name="Google Shape;77;p16"/>
          <p:cNvPicPr preferRelativeResize="0"/>
          <p:nvPr/>
        </p:nvPicPr>
        <p:blipFill>
          <a:blip r:embed="rId6">
            <a:alphaModFix/>
          </a:blip>
          <a:stretch>
            <a:fillRect/>
          </a:stretch>
        </p:blipFill>
        <p:spPr>
          <a:xfrm>
            <a:off x="2546819" y="2561538"/>
            <a:ext cx="1774511" cy="640371"/>
          </a:xfrm>
          <a:prstGeom prst="rect">
            <a:avLst/>
          </a:prstGeom>
          <a:noFill/>
          <a:ln>
            <a:noFill/>
          </a:ln>
        </p:spPr>
      </p:pic>
      <p:pic>
        <p:nvPicPr>
          <p:cNvPr id="78" name="Google Shape;78;p16"/>
          <p:cNvPicPr preferRelativeResize="0"/>
          <p:nvPr/>
        </p:nvPicPr>
        <p:blipFill>
          <a:blip r:embed="rId7">
            <a:alphaModFix/>
          </a:blip>
          <a:stretch>
            <a:fillRect/>
          </a:stretch>
        </p:blipFill>
        <p:spPr>
          <a:xfrm>
            <a:off x="321659" y="1276385"/>
            <a:ext cx="1780644" cy="865968"/>
          </a:xfrm>
          <a:prstGeom prst="rect">
            <a:avLst/>
          </a:prstGeom>
          <a:noFill/>
          <a:ln>
            <a:noFill/>
          </a:ln>
        </p:spPr>
      </p:pic>
      <p:pic>
        <p:nvPicPr>
          <p:cNvPr id="79" name="Google Shape;79;p16"/>
          <p:cNvPicPr preferRelativeResize="0"/>
          <p:nvPr/>
        </p:nvPicPr>
        <p:blipFill>
          <a:blip r:embed="rId8">
            <a:alphaModFix/>
          </a:blip>
          <a:stretch>
            <a:fillRect/>
          </a:stretch>
        </p:blipFill>
        <p:spPr>
          <a:xfrm>
            <a:off x="2283094" y="1310388"/>
            <a:ext cx="2555093" cy="798174"/>
          </a:xfrm>
          <a:prstGeom prst="rect">
            <a:avLst/>
          </a:prstGeom>
          <a:noFill/>
          <a:ln>
            <a:noFill/>
          </a:ln>
        </p:spPr>
      </p:pic>
      <p:pic>
        <p:nvPicPr>
          <p:cNvPr id="80" name="Google Shape;80;p16"/>
          <p:cNvPicPr preferRelativeResize="0"/>
          <p:nvPr/>
        </p:nvPicPr>
        <p:blipFill>
          <a:blip r:embed="rId9">
            <a:alphaModFix/>
          </a:blip>
          <a:stretch>
            <a:fillRect/>
          </a:stretch>
        </p:blipFill>
        <p:spPr>
          <a:xfrm>
            <a:off x="6837576" y="2815466"/>
            <a:ext cx="1876420" cy="638670"/>
          </a:xfrm>
          <a:prstGeom prst="rect">
            <a:avLst/>
          </a:prstGeom>
          <a:noFill/>
          <a:ln>
            <a:noFill/>
          </a:ln>
        </p:spPr>
      </p:pic>
      <p:pic>
        <p:nvPicPr>
          <p:cNvPr id="81" name="Google Shape;81;p16"/>
          <p:cNvPicPr preferRelativeResize="0"/>
          <p:nvPr/>
        </p:nvPicPr>
        <p:blipFill>
          <a:blip r:embed="rId10">
            <a:alphaModFix/>
          </a:blip>
          <a:stretch>
            <a:fillRect/>
          </a:stretch>
        </p:blipFill>
        <p:spPr>
          <a:xfrm>
            <a:off x="3701579" y="151821"/>
            <a:ext cx="1548073" cy="721976"/>
          </a:xfrm>
          <a:prstGeom prst="rect">
            <a:avLst/>
          </a:prstGeom>
          <a:noFill/>
          <a:ln>
            <a:noFill/>
          </a:ln>
        </p:spPr>
      </p:pic>
      <p:pic>
        <p:nvPicPr>
          <p:cNvPr id="82" name="Google Shape;82;p16"/>
          <p:cNvPicPr preferRelativeResize="0"/>
          <p:nvPr/>
        </p:nvPicPr>
        <p:blipFill>
          <a:blip r:embed="rId11">
            <a:alphaModFix/>
          </a:blip>
          <a:stretch>
            <a:fillRect/>
          </a:stretch>
        </p:blipFill>
        <p:spPr>
          <a:xfrm>
            <a:off x="5053079" y="1365912"/>
            <a:ext cx="1213585" cy="910773"/>
          </a:xfrm>
          <a:prstGeom prst="rect">
            <a:avLst/>
          </a:prstGeom>
          <a:noFill/>
          <a:ln>
            <a:noFill/>
          </a:ln>
        </p:spPr>
      </p:pic>
      <p:pic>
        <p:nvPicPr>
          <p:cNvPr id="83" name="Google Shape;83;p16"/>
          <p:cNvPicPr preferRelativeResize="0"/>
          <p:nvPr/>
        </p:nvPicPr>
        <p:blipFill>
          <a:blip r:embed="rId12">
            <a:alphaModFix/>
          </a:blip>
          <a:stretch>
            <a:fillRect/>
          </a:stretch>
        </p:blipFill>
        <p:spPr>
          <a:xfrm>
            <a:off x="6941811" y="3805346"/>
            <a:ext cx="1637246" cy="859573"/>
          </a:xfrm>
          <a:prstGeom prst="rect">
            <a:avLst/>
          </a:prstGeom>
          <a:noFill/>
          <a:ln>
            <a:noFill/>
          </a:ln>
        </p:spPr>
      </p:pic>
      <p:pic>
        <p:nvPicPr>
          <p:cNvPr id="84" name="Google Shape;84;p16"/>
          <p:cNvPicPr preferRelativeResize="0"/>
          <p:nvPr/>
        </p:nvPicPr>
        <p:blipFill>
          <a:blip r:embed="rId13">
            <a:alphaModFix/>
          </a:blip>
          <a:stretch>
            <a:fillRect/>
          </a:stretch>
        </p:blipFill>
        <p:spPr>
          <a:xfrm>
            <a:off x="3050510" y="3635881"/>
            <a:ext cx="1342603" cy="993789"/>
          </a:xfrm>
          <a:prstGeom prst="rect">
            <a:avLst/>
          </a:prstGeom>
          <a:noFill/>
          <a:ln>
            <a:noFill/>
          </a:ln>
        </p:spPr>
      </p:pic>
      <p:pic>
        <p:nvPicPr>
          <p:cNvPr id="85" name="Google Shape;85;p16"/>
          <p:cNvPicPr preferRelativeResize="0"/>
          <p:nvPr/>
        </p:nvPicPr>
        <p:blipFill>
          <a:blip r:embed="rId14">
            <a:alphaModFix/>
          </a:blip>
          <a:stretch>
            <a:fillRect/>
          </a:stretch>
        </p:blipFill>
        <p:spPr>
          <a:xfrm>
            <a:off x="5227298" y="3796887"/>
            <a:ext cx="1144813" cy="812800"/>
          </a:xfrm>
          <a:prstGeom prst="rect">
            <a:avLst/>
          </a:prstGeom>
          <a:noFill/>
          <a:ln>
            <a:noFill/>
          </a:ln>
        </p:spPr>
      </p:pic>
      <p:pic>
        <p:nvPicPr>
          <p:cNvPr id="86" name="Google Shape;86;p16"/>
          <p:cNvPicPr preferRelativeResize="0"/>
          <p:nvPr/>
        </p:nvPicPr>
        <p:blipFill>
          <a:blip r:embed="rId15">
            <a:alphaModFix/>
          </a:blip>
          <a:stretch>
            <a:fillRect/>
          </a:stretch>
        </p:blipFill>
        <p:spPr>
          <a:xfrm>
            <a:off x="6481557" y="1402082"/>
            <a:ext cx="989806" cy="544571"/>
          </a:xfrm>
          <a:prstGeom prst="rect">
            <a:avLst/>
          </a:prstGeom>
          <a:noFill/>
          <a:ln>
            <a:noFill/>
          </a:ln>
        </p:spPr>
      </p:pic>
      <p:pic>
        <p:nvPicPr>
          <p:cNvPr id="87" name="Google Shape;87;p16"/>
          <p:cNvPicPr preferRelativeResize="0"/>
          <p:nvPr/>
        </p:nvPicPr>
        <p:blipFill>
          <a:blip r:embed="rId16">
            <a:alphaModFix/>
          </a:blip>
          <a:stretch>
            <a:fillRect/>
          </a:stretch>
        </p:blipFill>
        <p:spPr>
          <a:xfrm>
            <a:off x="5566716" y="333918"/>
            <a:ext cx="1688537" cy="358573"/>
          </a:xfrm>
          <a:prstGeom prst="rect">
            <a:avLst/>
          </a:prstGeom>
          <a:noFill/>
          <a:ln>
            <a:noFill/>
          </a:ln>
        </p:spPr>
      </p:pic>
      <p:pic>
        <p:nvPicPr>
          <p:cNvPr id="88" name="Google Shape;88;p16"/>
          <p:cNvPicPr preferRelativeResize="0"/>
          <p:nvPr/>
        </p:nvPicPr>
        <p:blipFill>
          <a:blip r:embed="rId17">
            <a:alphaModFix/>
          </a:blip>
          <a:stretch>
            <a:fillRect/>
          </a:stretch>
        </p:blipFill>
        <p:spPr>
          <a:xfrm>
            <a:off x="7572317" y="145832"/>
            <a:ext cx="1246409" cy="1205878"/>
          </a:xfrm>
          <a:prstGeom prst="rect">
            <a:avLst/>
          </a:prstGeom>
          <a:noFill/>
          <a:ln>
            <a:noFill/>
          </a:ln>
        </p:spPr>
      </p:pic>
      <p:pic>
        <p:nvPicPr>
          <p:cNvPr id="89" name="Google Shape;89;p16"/>
          <p:cNvPicPr preferRelativeResize="0"/>
          <p:nvPr/>
        </p:nvPicPr>
        <p:blipFill>
          <a:blip r:embed="rId18">
            <a:alphaModFix/>
          </a:blip>
          <a:stretch>
            <a:fillRect/>
          </a:stretch>
        </p:blipFill>
        <p:spPr>
          <a:xfrm>
            <a:off x="7686255" y="1733986"/>
            <a:ext cx="1110959" cy="724489"/>
          </a:xfrm>
          <a:prstGeom prst="rect">
            <a:avLst/>
          </a:prstGeom>
          <a:noFill/>
          <a:ln>
            <a:noFill/>
          </a:ln>
        </p:spPr>
      </p:pic>
      <p:pic>
        <p:nvPicPr>
          <p:cNvPr id="90" name="Google Shape;90;p16"/>
          <p:cNvPicPr preferRelativeResize="0"/>
          <p:nvPr/>
        </p:nvPicPr>
        <p:blipFill>
          <a:blip r:embed="rId19">
            <a:alphaModFix/>
          </a:blip>
          <a:stretch>
            <a:fillRect/>
          </a:stretch>
        </p:blipFill>
        <p:spPr>
          <a:xfrm>
            <a:off x="4999076" y="2649375"/>
            <a:ext cx="1208810" cy="663565"/>
          </a:xfrm>
          <a:prstGeom prst="rect">
            <a:avLst/>
          </a:prstGeom>
          <a:noFill/>
          <a:ln>
            <a:noFill/>
          </a:ln>
        </p:spPr>
      </p:pic>
      <p:pic>
        <p:nvPicPr>
          <p:cNvPr id="91" name="Google Shape;91;p16"/>
          <p:cNvPicPr preferRelativeResize="0"/>
          <p:nvPr/>
        </p:nvPicPr>
        <p:blipFill>
          <a:blip r:embed="rId20">
            <a:alphaModFix/>
          </a:blip>
          <a:stretch>
            <a:fillRect/>
          </a:stretch>
        </p:blipFill>
        <p:spPr>
          <a:xfrm>
            <a:off x="559602" y="2505057"/>
            <a:ext cx="1207737" cy="677161"/>
          </a:xfrm>
          <a:prstGeom prst="rect">
            <a:avLst/>
          </a:prstGeom>
          <a:noFill/>
          <a:ln>
            <a:noFill/>
          </a:ln>
        </p:spPr>
      </p:pic>
      <p:pic>
        <p:nvPicPr>
          <p:cNvPr id="92" name="Google Shape;92;p16"/>
          <p:cNvPicPr preferRelativeResize="0"/>
          <p:nvPr/>
        </p:nvPicPr>
        <p:blipFill>
          <a:blip r:embed="rId21">
            <a:alphaModFix/>
          </a:blip>
          <a:stretch>
            <a:fillRect/>
          </a:stretch>
        </p:blipFill>
        <p:spPr>
          <a:xfrm>
            <a:off x="347767" y="3608989"/>
            <a:ext cx="1990997" cy="996757"/>
          </a:xfrm>
          <a:prstGeom prst="rect">
            <a:avLst/>
          </a:prstGeom>
          <a:noFill/>
          <a:ln>
            <a:noFill/>
          </a:ln>
        </p:spPr>
      </p:pic>
      <p:sp>
        <p:nvSpPr>
          <p:cNvPr id="93" name="Google Shape;93;p16"/>
          <p:cNvSpPr txBox="1">
            <a:spLocks noGrp="1"/>
          </p:cNvSpPr>
          <p:nvPr>
            <p:ph type="body" idx="1"/>
          </p:nvPr>
        </p:nvSpPr>
        <p:spPr>
          <a:xfrm>
            <a:off x="932034" y="965611"/>
            <a:ext cx="1800300" cy="3374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Wainer</a:t>
            </a:r>
            <a:r>
              <a:rPr lang="en-GB" sz="1400" dirty="0">
                <a:solidFill>
                  <a:schemeClr val="dk1"/>
                </a:solidFill>
                <a:latin typeface="Helvetica Neue Light" panose="02000403000000020004" pitchFamily="2" charset="0"/>
                <a:ea typeface="Helvetica Neue Light" panose="02000403000000020004" pitchFamily="2" charset="0"/>
              </a:rPr>
              <a:t> et al. 2007</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4" name="Google Shape;94;p16"/>
          <p:cNvSpPr txBox="1">
            <a:spLocks noGrp="1"/>
          </p:cNvSpPr>
          <p:nvPr>
            <p:ph type="body" idx="4294967295"/>
          </p:nvPr>
        </p:nvSpPr>
        <p:spPr>
          <a:xfrm>
            <a:off x="3448387" y="889425"/>
            <a:ext cx="1938338" cy="2983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Pereira et al. 2008</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5" name="Google Shape;95;p16"/>
          <p:cNvSpPr txBox="1">
            <a:spLocks noGrp="1"/>
          </p:cNvSpPr>
          <p:nvPr>
            <p:ph type="body" idx="4294967295"/>
          </p:nvPr>
        </p:nvSpPr>
        <p:spPr>
          <a:xfrm>
            <a:off x="245007" y="2137337"/>
            <a:ext cx="1938338" cy="3374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Kose-Bagci</a:t>
            </a:r>
            <a:r>
              <a:rPr lang="en-GB" sz="1400" dirty="0">
                <a:solidFill>
                  <a:schemeClr val="dk1"/>
                </a:solidFill>
                <a:latin typeface="Helvetica Neue Light" panose="02000403000000020004" pitchFamily="2" charset="0"/>
                <a:ea typeface="Helvetica Neue Light" panose="02000403000000020004" pitchFamily="2" charset="0"/>
              </a:rPr>
              <a:t> et al. 2009</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6" name="Google Shape;96;p16"/>
          <p:cNvSpPr txBox="1">
            <a:spLocks noGrp="1"/>
          </p:cNvSpPr>
          <p:nvPr>
            <p:ph type="body" idx="4294967295"/>
          </p:nvPr>
        </p:nvSpPr>
        <p:spPr>
          <a:xfrm>
            <a:off x="2571463" y="2111712"/>
            <a:ext cx="1938338" cy="28864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Leyzberg</a:t>
            </a:r>
            <a:r>
              <a:rPr lang="en-GB" sz="1400" dirty="0">
                <a:solidFill>
                  <a:schemeClr val="dk1"/>
                </a:solidFill>
                <a:latin typeface="Helvetica Neue Light" panose="02000403000000020004" pitchFamily="2" charset="0"/>
                <a:ea typeface="Helvetica Neue Light" panose="02000403000000020004" pitchFamily="2" charset="0"/>
              </a:rPr>
              <a:t>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7" name="Google Shape;97;p16"/>
          <p:cNvSpPr txBox="1">
            <a:spLocks noGrp="1"/>
          </p:cNvSpPr>
          <p:nvPr>
            <p:ph type="body" idx="4294967295"/>
          </p:nvPr>
        </p:nvSpPr>
        <p:spPr>
          <a:xfrm>
            <a:off x="2465699" y="3207873"/>
            <a:ext cx="1936750" cy="3107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Fasola</a:t>
            </a:r>
            <a:r>
              <a:rPr lang="en-GB" sz="1400" dirty="0">
                <a:solidFill>
                  <a:schemeClr val="dk1"/>
                </a:solidFill>
                <a:latin typeface="Helvetica Neue Light" panose="02000403000000020004" pitchFamily="2" charset="0"/>
                <a:ea typeface="Helvetica Neue Light" panose="02000403000000020004" pitchFamily="2" charset="0"/>
              </a:rPr>
              <a:t> &amp; </a:t>
            </a:r>
            <a:r>
              <a:rPr lang="en-GB" sz="1400" dirty="0" err="1">
                <a:solidFill>
                  <a:schemeClr val="dk1"/>
                </a:solidFill>
                <a:latin typeface="Helvetica Neue Light" panose="02000403000000020004" pitchFamily="2" charset="0"/>
                <a:ea typeface="Helvetica Neue Light" panose="02000403000000020004" pitchFamily="2" charset="0"/>
              </a:rPr>
              <a:t>Mataric</a:t>
            </a:r>
            <a:r>
              <a:rPr lang="en-GB" sz="1400" dirty="0">
                <a:solidFill>
                  <a:schemeClr val="dk1"/>
                </a:solidFill>
                <a:latin typeface="Helvetica Neue Light" panose="02000403000000020004" pitchFamily="2" charset="0"/>
                <a:ea typeface="Helvetica Neue Light" panose="02000403000000020004" pitchFamily="2" charset="0"/>
              </a:rPr>
              <a:t>́ 2013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8" name="Google Shape;98;p16"/>
          <p:cNvSpPr txBox="1">
            <a:spLocks noGrp="1"/>
          </p:cNvSpPr>
          <p:nvPr>
            <p:ph type="body" idx="4294967295"/>
          </p:nvPr>
        </p:nvSpPr>
        <p:spPr>
          <a:xfrm>
            <a:off x="6639930" y="3452574"/>
            <a:ext cx="2271711" cy="31078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Fridin</a:t>
            </a:r>
            <a:r>
              <a:rPr lang="en-GB" sz="1400" dirty="0">
                <a:solidFill>
                  <a:schemeClr val="dk1"/>
                </a:solidFill>
                <a:latin typeface="Helvetica Neue Light" panose="02000403000000020004" pitchFamily="2" charset="0"/>
                <a:ea typeface="Helvetica Neue Light" panose="02000403000000020004" pitchFamily="2" charset="0"/>
              </a:rPr>
              <a:t> &amp; </a:t>
            </a:r>
            <a:r>
              <a:rPr lang="en-GB" sz="1400" dirty="0" err="1">
                <a:solidFill>
                  <a:schemeClr val="dk1"/>
                </a:solidFill>
                <a:latin typeface="Helvetica Neue Light" panose="02000403000000020004" pitchFamily="2" charset="0"/>
                <a:ea typeface="Helvetica Neue Light" panose="02000403000000020004" pitchFamily="2" charset="0"/>
              </a:rPr>
              <a:t>Belokopytov</a:t>
            </a:r>
            <a:r>
              <a:rPr lang="en-GB" sz="1400" dirty="0">
                <a:solidFill>
                  <a:schemeClr val="dk1"/>
                </a:solidFill>
                <a:latin typeface="Helvetica Neue Light" panose="02000403000000020004" pitchFamily="2" charset="0"/>
                <a:ea typeface="Helvetica Neue Light" panose="02000403000000020004" pitchFamily="2" charset="0"/>
              </a:rPr>
              <a:t> 2014</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9" name="Google Shape;99;p16"/>
          <p:cNvSpPr txBox="1">
            <a:spLocks noGrp="1"/>
          </p:cNvSpPr>
          <p:nvPr>
            <p:ph type="body" idx="4294967295"/>
          </p:nvPr>
        </p:nvSpPr>
        <p:spPr>
          <a:xfrm>
            <a:off x="6297739" y="1933286"/>
            <a:ext cx="1388516" cy="28675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Bartneck</a:t>
            </a:r>
            <a:r>
              <a:rPr lang="en-GB" sz="1400" dirty="0">
                <a:solidFill>
                  <a:schemeClr val="dk1"/>
                </a:solidFill>
                <a:latin typeface="Helvetica Neue Light" panose="02000403000000020004" pitchFamily="2" charset="0"/>
                <a:ea typeface="Helvetica Neue Light" panose="02000403000000020004" pitchFamily="2" charset="0"/>
              </a:rPr>
              <a:t> 2003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0" name="Google Shape;100;p16"/>
          <p:cNvSpPr txBox="1">
            <a:spLocks noGrp="1"/>
          </p:cNvSpPr>
          <p:nvPr>
            <p:ph type="body" idx="4294967295"/>
          </p:nvPr>
        </p:nvSpPr>
        <p:spPr>
          <a:xfrm>
            <a:off x="5453989" y="704931"/>
            <a:ext cx="1936750" cy="28581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Kidd &amp; Breazeal 2004</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1" name="Google Shape;101;p16"/>
          <p:cNvSpPr txBox="1">
            <a:spLocks noGrp="1"/>
          </p:cNvSpPr>
          <p:nvPr>
            <p:ph type="body" idx="4294967295"/>
          </p:nvPr>
        </p:nvSpPr>
        <p:spPr>
          <a:xfrm>
            <a:off x="7295408" y="1346060"/>
            <a:ext cx="1800225" cy="33561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Kiesler</a:t>
            </a:r>
            <a:r>
              <a:rPr lang="en-GB" sz="1400" dirty="0">
                <a:solidFill>
                  <a:schemeClr val="dk1"/>
                </a:solidFill>
                <a:latin typeface="Helvetica Neue Light" panose="02000403000000020004" pitchFamily="2" charset="0"/>
                <a:ea typeface="Helvetica Neue Light" panose="02000403000000020004" pitchFamily="2" charset="0"/>
              </a:rPr>
              <a:t> et al. 2008</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2" name="Google Shape;102;p16"/>
          <p:cNvSpPr txBox="1">
            <a:spLocks noGrp="1"/>
          </p:cNvSpPr>
          <p:nvPr>
            <p:ph type="body" idx="4294967295"/>
          </p:nvPr>
        </p:nvSpPr>
        <p:spPr>
          <a:xfrm>
            <a:off x="4690702" y="2285321"/>
            <a:ext cx="1938337" cy="29317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Segura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3" name="Google Shape;103;p16"/>
          <p:cNvSpPr txBox="1">
            <a:spLocks noGrp="1"/>
          </p:cNvSpPr>
          <p:nvPr>
            <p:ph type="body" idx="4294967295"/>
          </p:nvPr>
        </p:nvSpPr>
        <p:spPr>
          <a:xfrm>
            <a:off x="7302517" y="2444107"/>
            <a:ext cx="1936750" cy="29317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Looije</a:t>
            </a:r>
            <a:r>
              <a:rPr lang="en-GB" sz="1400" dirty="0">
                <a:solidFill>
                  <a:schemeClr val="dk1"/>
                </a:solidFill>
                <a:latin typeface="Helvetica Neue Light" panose="02000403000000020004" pitchFamily="2" charset="0"/>
                <a:ea typeface="Helvetica Neue Light" panose="02000403000000020004" pitchFamily="2" charset="0"/>
              </a:rPr>
              <a:t>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4" name="Google Shape;104;p16"/>
          <p:cNvSpPr txBox="1">
            <a:spLocks noGrp="1"/>
          </p:cNvSpPr>
          <p:nvPr>
            <p:ph type="body" idx="4294967295"/>
          </p:nvPr>
        </p:nvSpPr>
        <p:spPr>
          <a:xfrm>
            <a:off x="2721834" y="4627940"/>
            <a:ext cx="1999954" cy="28864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Ligthart</a:t>
            </a:r>
            <a:r>
              <a:rPr lang="en-GB" sz="1400" dirty="0">
                <a:solidFill>
                  <a:schemeClr val="dk1"/>
                </a:solidFill>
                <a:latin typeface="Helvetica Neue Light" panose="02000403000000020004" pitchFamily="2" charset="0"/>
                <a:ea typeface="Helvetica Neue Light" panose="02000403000000020004" pitchFamily="2" charset="0"/>
              </a:rPr>
              <a:t> &amp; Truong 2015</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5" name="Google Shape;105;p16"/>
          <p:cNvSpPr txBox="1">
            <a:spLocks noGrp="1"/>
          </p:cNvSpPr>
          <p:nvPr>
            <p:ph type="body" idx="4294967295"/>
          </p:nvPr>
        </p:nvSpPr>
        <p:spPr>
          <a:xfrm>
            <a:off x="4925740" y="4627815"/>
            <a:ext cx="1747927" cy="28864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Thellman</a:t>
            </a:r>
            <a:r>
              <a:rPr lang="en-GB" sz="1400" dirty="0">
                <a:solidFill>
                  <a:schemeClr val="dk1"/>
                </a:solidFill>
                <a:latin typeface="Helvetica Neue Light" panose="02000403000000020004" pitchFamily="2" charset="0"/>
                <a:ea typeface="Helvetica Neue Light" panose="02000403000000020004" pitchFamily="2" charset="0"/>
              </a:rPr>
              <a:t> et al. 2015</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6" name="Google Shape;106;p16"/>
          <p:cNvSpPr txBox="1">
            <a:spLocks noGrp="1"/>
          </p:cNvSpPr>
          <p:nvPr>
            <p:ph type="body" idx="4294967295"/>
          </p:nvPr>
        </p:nvSpPr>
        <p:spPr>
          <a:xfrm>
            <a:off x="6689181" y="4609687"/>
            <a:ext cx="2135690" cy="2843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Kontogiorgos</a:t>
            </a:r>
            <a:r>
              <a:rPr lang="en-GB" sz="1400" dirty="0">
                <a:solidFill>
                  <a:schemeClr val="dk1"/>
                </a:solidFill>
                <a:latin typeface="Helvetica Neue Light" panose="02000403000000020004" pitchFamily="2" charset="0"/>
                <a:ea typeface="Helvetica Neue Light" panose="02000403000000020004" pitchFamily="2" charset="0"/>
              </a:rPr>
              <a:t> et al. 2019</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7" name="Google Shape;107;p16"/>
          <p:cNvSpPr txBox="1">
            <a:spLocks noGrp="1"/>
          </p:cNvSpPr>
          <p:nvPr>
            <p:ph type="body" idx="4294967295"/>
          </p:nvPr>
        </p:nvSpPr>
        <p:spPr>
          <a:xfrm>
            <a:off x="4417248" y="3331385"/>
            <a:ext cx="2222682" cy="31078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Hoffmann &amp; </a:t>
            </a:r>
            <a:r>
              <a:rPr lang="en-GB" sz="1400" dirty="0" err="1">
                <a:solidFill>
                  <a:schemeClr val="dk1"/>
                </a:solidFill>
                <a:latin typeface="Helvetica Neue Light" panose="02000403000000020004" pitchFamily="2" charset="0"/>
                <a:ea typeface="Helvetica Neue Light" panose="02000403000000020004" pitchFamily="2" charset="0"/>
              </a:rPr>
              <a:t>Krämer</a:t>
            </a:r>
            <a:r>
              <a:rPr lang="en-GB" sz="1400" dirty="0">
                <a:solidFill>
                  <a:schemeClr val="dk1"/>
                </a:solidFill>
                <a:latin typeface="Helvetica Neue Light" panose="02000403000000020004" pitchFamily="2" charset="0"/>
                <a:ea typeface="Helvetica Neue Light" panose="02000403000000020004" pitchFamily="2" charset="0"/>
              </a:rPr>
              <a:t> 2013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8" name="Google Shape;108;p16"/>
          <p:cNvSpPr txBox="1">
            <a:spLocks noGrp="1"/>
          </p:cNvSpPr>
          <p:nvPr>
            <p:ph type="body" idx="4294967295"/>
          </p:nvPr>
        </p:nvSpPr>
        <p:spPr>
          <a:xfrm>
            <a:off x="195094" y="3186240"/>
            <a:ext cx="1936751" cy="34325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Bainbridge et al. 2010</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9" name="Google Shape;109;p16"/>
          <p:cNvSpPr txBox="1">
            <a:spLocks noGrp="1"/>
          </p:cNvSpPr>
          <p:nvPr>
            <p:ph type="body" idx="4294967295"/>
          </p:nvPr>
        </p:nvSpPr>
        <p:spPr>
          <a:xfrm>
            <a:off x="629639" y="4625303"/>
            <a:ext cx="1427251" cy="28864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Kim et al. 2017</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37" name="Google Shape;129;p17">
            <a:extLst>
              <a:ext uri="{FF2B5EF4-FFF2-40B4-BE49-F238E27FC236}">
                <a16:creationId xmlns:a16="http://schemas.microsoft.com/office/drawing/2014/main" id="{A8468971-D380-DC4B-BBBF-4977AF771C1D}"/>
              </a:ext>
            </a:extLst>
          </p:cNvPr>
          <p:cNvSpPr/>
          <p:nvPr/>
        </p:nvSpPr>
        <p:spPr>
          <a:xfrm>
            <a:off x="2187471" y="1203449"/>
            <a:ext cx="2747057" cy="970013"/>
          </a:xfrm>
          <a:prstGeom prst="ellipse">
            <a:avLst/>
          </a:prstGeom>
          <a:noFill/>
          <a:ln w="53975" cap="flat" cmpd="sng">
            <a:solidFill>
              <a:srgbClr val="FF626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9;p17">
            <a:extLst>
              <a:ext uri="{FF2B5EF4-FFF2-40B4-BE49-F238E27FC236}">
                <a16:creationId xmlns:a16="http://schemas.microsoft.com/office/drawing/2014/main" id="{6B711FAA-D094-3346-ACB3-C61F2C5D107A}"/>
              </a:ext>
            </a:extLst>
          </p:cNvPr>
          <p:cNvSpPr/>
          <p:nvPr/>
        </p:nvSpPr>
        <p:spPr>
          <a:xfrm>
            <a:off x="2981028" y="3529498"/>
            <a:ext cx="1522742" cy="1151098"/>
          </a:xfrm>
          <a:prstGeom prst="ellipse">
            <a:avLst/>
          </a:prstGeom>
          <a:noFill/>
          <a:ln w="53975" cap="flat" cmpd="sng">
            <a:solidFill>
              <a:srgbClr val="FF626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9;p17">
            <a:extLst>
              <a:ext uri="{FF2B5EF4-FFF2-40B4-BE49-F238E27FC236}">
                <a16:creationId xmlns:a16="http://schemas.microsoft.com/office/drawing/2014/main" id="{94EFC9B3-D62B-2641-BC2D-D8C0EF7E404C}"/>
              </a:ext>
            </a:extLst>
          </p:cNvPr>
          <p:cNvSpPr/>
          <p:nvPr/>
        </p:nvSpPr>
        <p:spPr>
          <a:xfrm>
            <a:off x="6844972" y="3728634"/>
            <a:ext cx="1796088" cy="951961"/>
          </a:xfrm>
          <a:prstGeom prst="ellipse">
            <a:avLst/>
          </a:prstGeom>
          <a:noFill/>
          <a:ln w="53975" cap="flat" cmpd="sng">
            <a:solidFill>
              <a:srgbClr val="FF626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89A576FC-A704-9B41-8BFD-524C0BB2AA93}"/>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34337523"/>
      </p:ext>
    </p:extLst>
  </p:cSld>
  <p:clrMapOvr>
    <a:masterClrMapping/>
  </p:clrMapOvr>
  <mc:AlternateContent xmlns:mc="http://schemas.openxmlformats.org/markup-compatibility/2006" xmlns:p14="http://schemas.microsoft.com/office/powerpoint/2010/main">
    <mc:Choice Requires="p14">
      <p:transition spd="slow" p14:dur="2000" advTm="5546"/>
    </mc:Choice>
    <mc:Fallback xmlns="">
      <p:transition spd="slow" advTm="5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75"/>
        <p:cNvGrpSpPr/>
        <p:nvPr/>
      </p:nvGrpSpPr>
      <p:grpSpPr>
        <a:xfrm>
          <a:off x="0" y="0"/>
          <a:ext cx="0" cy="0"/>
          <a:chOff x="0" y="0"/>
          <a:chExt cx="0" cy="0"/>
        </a:xfrm>
      </p:grpSpPr>
      <p:pic>
        <p:nvPicPr>
          <p:cNvPr id="76" name="Google Shape;76;p16"/>
          <p:cNvPicPr preferRelativeResize="0"/>
          <p:nvPr/>
        </p:nvPicPr>
        <p:blipFill>
          <a:blip r:embed="rId5">
            <a:alphaModFix/>
          </a:blip>
          <a:stretch>
            <a:fillRect/>
          </a:stretch>
        </p:blipFill>
        <p:spPr>
          <a:xfrm>
            <a:off x="279853" y="235326"/>
            <a:ext cx="3104662" cy="725974"/>
          </a:xfrm>
          <a:prstGeom prst="rect">
            <a:avLst/>
          </a:prstGeom>
          <a:noFill/>
          <a:ln>
            <a:noFill/>
          </a:ln>
        </p:spPr>
      </p:pic>
      <p:pic>
        <p:nvPicPr>
          <p:cNvPr id="77" name="Google Shape;77;p16"/>
          <p:cNvPicPr preferRelativeResize="0"/>
          <p:nvPr/>
        </p:nvPicPr>
        <p:blipFill>
          <a:blip r:embed="rId6">
            <a:alphaModFix/>
          </a:blip>
          <a:stretch>
            <a:fillRect/>
          </a:stretch>
        </p:blipFill>
        <p:spPr>
          <a:xfrm>
            <a:off x="2546819" y="2561538"/>
            <a:ext cx="1774511" cy="640371"/>
          </a:xfrm>
          <a:prstGeom prst="rect">
            <a:avLst/>
          </a:prstGeom>
          <a:noFill/>
          <a:ln>
            <a:noFill/>
          </a:ln>
        </p:spPr>
      </p:pic>
      <p:pic>
        <p:nvPicPr>
          <p:cNvPr id="78" name="Google Shape;78;p16"/>
          <p:cNvPicPr preferRelativeResize="0"/>
          <p:nvPr/>
        </p:nvPicPr>
        <p:blipFill>
          <a:blip r:embed="rId7">
            <a:alphaModFix/>
          </a:blip>
          <a:stretch>
            <a:fillRect/>
          </a:stretch>
        </p:blipFill>
        <p:spPr>
          <a:xfrm>
            <a:off x="321659" y="1276385"/>
            <a:ext cx="1780644" cy="865968"/>
          </a:xfrm>
          <a:prstGeom prst="rect">
            <a:avLst/>
          </a:prstGeom>
          <a:noFill/>
          <a:ln>
            <a:noFill/>
          </a:ln>
        </p:spPr>
      </p:pic>
      <p:pic>
        <p:nvPicPr>
          <p:cNvPr id="79" name="Google Shape;79;p16"/>
          <p:cNvPicPr preferRelativeResize="0"/>
          <p:nvPr/>
        </p:nvPicPr>
        <p:blipFill>
          <a:blip r:embed="rId8">
            <a:alphaModFix/>
          </a:blip>
          <a:stretch>
            <a:fillRect/>
          </a:stretch>
        </p:blipFill>
        <p:spPr>
          <a:xfrm>
            <a:off x="2283094" y="1310388"/>
            <a:ext cx="2555093" cy="798174"/>
          </a:xfrm>
          <a:prstGeom prst="rect">
            <a:avLst/>
          </a:prstGeom>
          <a:noFill/>
          <a:ln>
            <a:noFill/>
          </a:ln>
        </p:spPr>
      </p:pic>
      <p:pic>
        <p:nvPicPr>
          <p:cNvPr id="80" name="Google Shape;80;p16"/>
          <p:cNvPicPr preferRelativeResize="0"/>
          <p:nvPr/>
        </p:nvPicPr>
        <p:blipFill>
          <a:blip r:embed="rId9">
            <a:alphaModFix/>
          </a:blip>
          <a:stretch>
            <a:fillRect/>
          </a:stretch>
        </p:blipFill>
        <p:spPr>
          <a:xfrm>
            <a:off x="6837576" y="2815466"/>
            <a:ext cx="1876420" cy="638670"/>
          </a:xfrm>
          <a:prstGeom prst="rect">
            <a:avLst/>
          </a:prstGeom>
          <a:noFill/>
          <a:ln>
            <a:noFill/>
          </a:ln>
        </p:spPr>
      </p:pic>
      <p:pic>
        <p:nvPicPr>
          <p:cNvPr id="81" name="Google Shape;81;p16"/>
          <p:cNvPicPr preferRelativeResize="0"/>
          <p:nvPr/>
        </p:nvPicPr>
        <p:blipFill>
          <a:blip r:embed="rId10">
            <a:alphaModFix/>
          </a:blip>
          <a:stretch>
            <a:fillRect/>
          </a:stretch>
        </p:blipFill>
        <p:spPr>
          <a:xfrm>
            <a:off x="3701579" y="151821"/>
            <a:ext cx="1548073" cy="721976"/>
          </a:xfrm>
          <a:prstGeom prst="rect">
            <a:avLst/>
          </a:prstGeom>
          <a:noFill/>
          <a:ln>
            <a:noFill/>
          </a:ln>
        </p:spPr>
      </p:pic>
      <p:pic>
        <p:nvPicPr>
          <p:cNvPr id="82" name="Google Shape;82;p16"/>
          <p:cNvPicPr preferRelativeResize="0"/>
          <p:nvPr/>
        </p:nvPicPr>
        <p:blipFill>
          <a:blip r:embed="rId11">
            <a:alphaModFix/>
          </a:blip>
          <a:stretch>
            <a:fillRect/>
          </a:stretch>
        </p:blipFill>
        <p:spPr>
          <a:xfrm>
            <a:off x="5053079" y="1365912"/>
            <a:ext cx="1213585" cy="910773"/>
          </a:xfrm>
          <a:prstGeom prst="rect">
            <a:avLst/>
          </a:prstGeom>
          <a:noFill/>
          <a:ln>
            <a:noFill/>
          </a:ln>
        </p:spPr>
      </p:pic>
      <p:pic>
        <p:nvPicPr>
          <p:cNvPr id="83" name="Google Shape;83;p16"/>
          <p:cNvPicPr preferRelativeResize="0"/>
          <p:nvPr/>
        </p:nvPicPr>
        <p:blipFill>
          <a:blip r:embed="rId12">
            <a:alphaModFix/>
          </a:blip>
          <a:stretch>
            <a:fillRect/>
          </a:stretch>
        </p:blipFill>
        <p:spPr>
          <a:xfrm>
            <a:off x="6941811" y="3805346"/>
            <a:ext cx="1637246" cy="859573"/>
          </a:xfrm>
          <a:prstGeom prst="rect">
            <a:avLst/>
          </a:prstGeom>
          <a:noFill/>
          <a:ln>
            <a:noFill/>
          </a:ln>
        </p:spPr>
      </p:pic>
      <p:pic>
        <p:nvPicPr>
          <p:cNvPr id="84" name="Google Shape;84;p16"/>
          <p:cNvPicPr preferRelativeResize="0"/>
          <p:nvPr/>
        </p:nvPicPr>
        <p:blipFill>
          <a:blip r:embed="rId13">
            <a:alphaModFix/>
          </a:blip>
          <a:stretch>
            <a:fillRect/>
          </a:stretch>
        </p:blipFill>
        <p:spPr>
          <a:xfrm>
            <a:off x="3050510" y="3635881"/>
            <a:ext cx="1342603" cy="993789"/>
          </a:xfrm>
          <a:prstGeom prst="rect">
            <a:avLst/>
          </a:prstGeom>
          <a:noFill/>
          <a:ln>
            <a:noFill/>
          </a:ln>
        </p:spPr>
      </p:pic>
      <p:pic>
        <p:nvPicPr>
          <p:cNvPr id="85" name="Google Shape;85;p16"/>
          <p:cNvPicPr preferRelativeResize="0"/>
          <p:nvPr/>
        </p:nvPicPr>
        <p:blipFill>
          <a:blip r:embed="rId14">
            <a:alphaModFix/>
          </a:blip>
          <a:stretch>
            <a:fillRect/>
          </a:stretch>
        </p:blipFill>
        <p:spPr>
          <a:xfrm>
            <a:off x="5227298" y="3796887"/>
            <a:ext cx="1144813" cy="812800"/>
          </a:xfrm>
          <a:prstGeom prst="rect">
            <a:avLst/>
          </a:prstGeom>
          <a:noFill/>
          <a:ln>
            <a:noFill/>
          </a:ln>
        </p:spPr>
      </p:pic>
      <p:pic>
        <p:nvPicPr>
          <p:cNvPr id="86" name="Google Shape;86;p16"/>
          <p:cNvPicPr preferRelativeResize="0"/>
          <p:nvPr/>
        </p:nvPicPr>
        <p:blipFill>
          <a:blip r:embed="rId15">
            <a:alphaModFix/>
          </a:blip>
          <a:stretch>
            <a:fillRect/>
          </a:stretch>
        </p:blipFill>
        <p:spPr>
          <a:xfrm>
            <a:off x="6481557" y="1402082"/>
            <a:ext cx="989806" cy="544571"/>
          </a:xfrm>
          <a:prstGeom prst="rect">
            <a:avLst/>
          </a:prstGeom>
          <a:noFill/>
          <a:ln>
            <a:noFill/>
          </a:ln>
        </p:spPr>
      </p:pic>
      <p:pic>
        <p:nvPicPr>
          <p:cNvPr id="87" name="Google Shape;87;p16"/>
          <p:cNvPicPr preferRelativeResize="0"/>
          <p:nvPr/>
        </p:nvPicPr>
        <p:blipFill>
          <a:blip r:embed="rId16">
            <a:alphaModFix/>
          </a:blip>
          <a:stretch>
            <a:fillRect/>
          </a:stretch>
        </p:blipFill>
        <p:spPr>
          <a:xfrm>
            <a:off x="5566716" y="333918"/>
            <a:ext cx="1688537" cy="358573"/>
          </a:xfrm>
          <a:prstGeom prst="rect">
            <a:avLst/>
          </a:prstGeom>
          <a:noFill/>
          <a:ln>
            <a:noFill/>
          </a:ln>
        </p:spPr>
      </p:pic>
      <p:pic>
        <p:nvPicPr>
          <p:cNvPr id="88" name="Google Shape;88;p16"/>
          <p:cNvPicPr preferRelativeResize="0"/>
          <p:nvPr/>
        </p:nvPicPr>
        <p:blipFill>
          <a:blip r:embed="rId17">
            <a:alphaModFix/>
          </a:blip>
          <a:stretch>
            <a:fillRect/>
          </a:stretch>
        </p:blipFill>
        <p:spPr>
          <a:xfrm>
            <a:off x="7572317" y="145832"/>
            <a:ext cx="1246409" cy="1205878"/>
          </a:xfrm>
          <a:prstGeom prst="rect">
            <a:avLst/>
          </a:prstGeom>
          <a:noFill/>
          <a:ln>
            <a:noFill/>
          </a:ln>
        </p:spPr>
      </p:pic>
      <p:pic>
        <p:nvPicPr>
          <p:cNvPr id="89" name="Google Shape;89;p16"/>
          <p:cNvPicPr preferRelativeResize="0"/>
          <p:nvPr/>
        </p:nvPicPr>
        <p:blipFill>
          <a:blip r:embed="rId18">
            <a:alphaModFix/>
          </a:blip>
          <a:stretch>
            <a:fillRect/>
          </a:stretch>
        </p:blipFill>
        <p:spPr>
          <a:xfrm>
            <a:off x="7686255" y="1733986"/>
            <a:ext cx="1110959" cy="724489"/>
          </a:xfrm>
          <a:prstGeom prst="rect">
            <a:avLst/>
          </a:prstGeom>
          <a:noFill/>
          <a:ln>
            <a:noFill/>
          </a:ln>
        </p:spPr>
      </p:pic>
      <p:pic>
        <p:nvPicPr>
          <p:cNvPr id="90" name="Google Shape;90;p16"/>
          <p:cNvPicPr preferRelativeResize="0"/>
          <p:nvPr/>
        </p:nvPicPr>
        <p:blipFill>
          <a:blip r:embed="rId19">
            <a:alphaModFix/>
          </a:blip>
          <a:stretch>
            <a:fillRect/>
          </a:stretch>
        </p:blipFill>
        <p:spPr>
          <a:xfrm>
            <a:off x="4999076" y="2649375"/>
            <a:ext cx="1208810" cy="663565"/>
          </a:xfrm>
          <a:prstGeom prst="rect">
            <a:avLst/>
          </a:prstGeom>
          <a:noFill/>
          <a:ln>
            <a:noFill/>
          </a:ln>
        </p:spPr>
      </p:pic>
      <p:pic>
        <p:nvPicPr>
          <p:cNvPr id="91" name="Google Shape;91;p16"/>
          <p:cNvPicPr preferRelativeResize="0"/>
          <p:nvPr/>
        </p:nvPicPr>
        <p:blipFill>
          <a:blip r:embed="rId20">
            <a:alphaModFix/>
          </a:blip>
          <a:stretch>
            <a:fillRect/>
          </a:stretch>
        </p:blipFill>
        <p:spPr>
          <a:xfrm>
            <a:off x="559602" y="2505057"/>
            <a:ext cx="1207737" cy="677161"/>
          </a:xfrm>
          <a:prstGeom prst="rect">
            <a:avLst/>
          </a:prstGeom>
          <a:noFill/>
          <a:ln>
            <a:noFill/>
          </a:ln>
        </p:spPr>
      </p:pic>
      <p:pic>
        <p:nvPicPr>
          <p:cNvPr id="92" name="Google Shape;92;p16"/>
          <p:cNvPicPr preferRelativeResize="0"/>
          <p:nvPr/>
        </p:nvPicPr>
        <p:blipFill>
          <a:blip r:embed="rId21">
            <a:alphaModFix/>
          </a:blip>
          <a:stretch>
            <a:fillRect/>
          </a:stretch>
        </p:blipFill>
        <p:spPr>
          <a:xfrm>
            <a:off x="347767" y="3608989"/>
            <a:ext cx="1990997" cy="996757"/>
          </a:xfrm>
          <a:prstGeom prst="rect">
            <a:avLst/>
          </a:prstGeom>
          <a:noFill/>
          <a:ln>
            <a:noFill/>
          </a:ln>
        </p:spPr>
      </p:pic>
      <p:sp>
        <p:nvSpPr>
          <p:cNvPr id="93" name="Google Shape;93;p16"/>
          <p:cNvSpPr txBox="1">
            <a:spLocks noGrp="1"/>
          </p:cNvSpPr>
          <p:nvPr>
            <p:ph type="body" idx="1"/>
          </p:nvPr>
        </p:nvSpPr>
        <p:spPr>
          <a:xfrm>
            <a:off x="932034" y="965611"/>
            <a:ext cx="1800300" cy="3374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Wainer</a:t>
            </a:r>
            <a:r>
              <a:rPr lang="en-GB" sz="1400" dirty="0">
                <a:solidFill>
                  <a:schemeClr val="dk1"/>
                </a:solidFill>
                <a:latin typeface="Helvetica Neue Light" panose="02000403000000020004" pitchFamily="2" charset="0"/>
                <a:ea typeface="Helvetica Neue Light" panose="02000403000000020004" pitchFamily="2" charset="0"/>
              </a:rPr>
              <a:t> et al. 2007</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4" name="Google Shape;94;p16"/>
          <p:cNvSpPr txBox="1">
            <a:spLocks noGrp="1"/>
          </p:cNvSpPr>
          <p:nvPr>
            <p:ph type="body" idx="4294967295"/>
          </p:nvPr>
        </p:nvSpPr>
        <p:spPr>
          <a:xfrm>
            <a:off x="3448387" y="889425"/>
            <a:ext cx="1938338" cy="2983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Pereira et al. 2008</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5" name="Google Shape;95;p16"/>
          <p:cNvSpPr txBox="1">
            <a:spLocks noGrp="1"/>
          </p:cNvSpPr>
          <p:nvPr>
            <p:ph type="body" idx="4294967295"/>
          </p:nvPr>
        </p:nvSpPr>
        <p:spPr>
          <a:xfrm>
            <a:off x="245007" y="2137337"/>
            <a:ext cx="1938338" cy="3374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Kose-Bagci</a:t>
            </a:r>
            <a:r>
              <a:rPr lang="en-GB" sz="1400" dirty="0">
                <a:solidFill>
                  <a:schemeClr val="dk1"/>
                </a:solidFill>
                <a:latin typeface="Helvetica Neue Light" panose="02000403000000020004" pitchFamily="2" charset="0"/>
                <a:ea typeface="Helvetica Neue Light" panose="02000403000000020004" pitchFamily="2" charset="0"/>
              </a:rPr>
              <a:t> et al. 2009</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6" name="Google Shape;96;p16"/>
          <p:cNvSpPr txBox="1">
            <a:spLocks noGrp="1"/>
          </p:cNvSpPr>
          <p:nvPr>
            <p:ph type="body" idx="4294967295"/>
          </p:nvPr>
        </p:nvSpPr>
        <p:spPr>
          <a:xfrm>
            <a:off x="2571463" y="2111712"/>
            <a:ext cx="1938338" cy="28864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Leyzberg</a:t>
            </a:r>
            <a:r>
              <a:rPr lang="en-GB" sz="1400" dirty="0">
                <a:solidFill>
                  <a:schemeClr val="dk1"/>
                </a:solidFill>
                <a:latin typeface="Helvetica Neue Light" panose="02000403000000020004" pitchFamily="2" charset="0"/>
                <a:ea typeface="Helvetica Neue Light" panose="02000403000000020004" pitchFamily="2" charset="0"/>
              </a:rPr>
              <a:t>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7" name="Google Shape;97;p16"/>
          <p:cNvSpPr txBox="1">
            <a:spLocks noGrp="1"/>
          </p:cNvSpPr>
          <p:nvPr>
            <p:ph type="body" idx="4294967295"/>
          </p:nvPr>
        </p:nvSpPr>
        <p:spPr>
          <a:xfrm>
            <a:off x="2465699" y="3207873"/>
            <a:ext cx="1936750" cy="3107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Fasola</a:t>
            </a:r>
            <a:r>
              <a:rPr lang="en-GB" sz="1400" dirty="0">
                <a:solidFill>
                  <a:schemeClr val="dk1"/>
                </a:solidFill>
                <a:latin typeface="Helvetica Neue Light" panose="02000403000000020004" pitchFamily="2" charset="0"/>
                <a:ea typeface="Helvetica Neue Light" panose="02000403000000020004" pitchFamily="2" charset="0"/>
              </a:rPr>
              <a:t> &amp; </a:t>
            </a:r>
            <a:r>
              <a:rPr lang="en-GB" sz="1400" dirty="0" err="1">
                <a:solidFill>
                  <a:schemeClr val="dk1"/>
                </a:solidFill>
                <a:latin typeface="Helvetica Neue Light" panose="02000403000000020004" pitchFamily="2" charset="0"/>
                <a:ea typeface="Helvetica Neue Light" panose="02000403000000020004" pitchFamily="2" charset="0"/>
              </a:rPr>
              <a:t>Mataric</a:t>
            </a:r>
            <a:r>
              <a:rPr lang="en-GB" sz="1400" dirty="0">
                <a:solidFill>
                  <a:schemeClr val="dk1"/>
                </a:solidFill>
                <a:latin typeface="Helvetica Neue Light" panose="02000403000000020004" pitchFamily="2" charset="0"/>
                <a:ea typeface="Helvetica Neue Light" panose="02000403000000020004" pitchFamily="2" charset="0"/>
              </a:rPr>
              <a:t>́ 2013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8" name="Google Shape;98;p16"/>
          <p:cNvSpPr txBox="1">
            <a:spLocks noGrp="1"/>
          </p:cNvSpPr>
          <p:nvPr>
            <p:ph type="body" idx="4294967295"/>
          </p:nvPr>
        </p:nvSpPr>
        <p:spPr>
          <a:xfrm>
            <a:off x="6639930" y="3452574"/>
            <a:ext cx="2271711" cy="31078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Fridin</a:t>
            </a:r>
            <a:r>
              <a:rPr lang="en-GB" sz="1400" dirty="0">
                <a:solidFill>
                  <a:schemeClr val="dk1"/>
                </a:solidFill>
                <a:latin typeface="Helvetica Neue Light" panose="02000403000000020004" pitchFamily="2" charset="0"/>
                <a:ea typeface="Helvetica Neue Light" panose="02000403000000020004" pitchFamily="2" charset="0"/>
              </a:rPr>
              <a:t> &amp; </a:t>
            </a:r>
            <a:r>
              <a:rPr lang="en-GB" sz="1400" dirty="0" err="1">
                <a:solidFill>
                  <a:schemeClr val="dk1"/>
                </a:solidFill>
                <a:latin typeface="Helvetica Neue Light" panose="02000403000000020004" pitchFamily="2" charset="0"/>
                <a:ea typeface="Helvetica Neue Light" panose="02000403000000020004" pitchFamily="2" charset="0"/>
              </a:rPr>
              <a:t>Belokopytov</a:t>
            </a:r>
            <a:r>
              <a:rPr lang="en-GB" sz="1400" dirty="0">
                <a:solidFill>
                  <a:schemeClr val="dk1"/>
                </a:solidFill>
                <a:latin typeface="Helvetica Neue Light" panose="02000403000000020004" pitchFamily="2" charset="0"/>
                <a:ea typeface="Helvetica Neue Light" panose="02000403000000020004" pitchFamily="2" charset="0"/>
              </a:rPr>
              <a:t> 2014</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99" name="Google Shape;99;p16"/>
          <p:cNvSpPr txBox="1">
            <a:spLocks noGrp="1"/>
          </p:cNvSpPr>
          <p:nvPr>
            <p:ph type="body" idx="4294967295"/>
          </p:nvPr>
        </p:nvSpPr>
        <p:spPr>
          <a:xfrm>
            <a:off x="6297739" y="1933286"/>
            <a:ext cx="1388516" cy="28675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Bartneck</a:t>
            </a:r>
            <a:r>
              <a:rPr lang="en-GB" sz="1400" dirty="0">
                <a:solidFill>
                  <a:schemeClr val="dk1"/>
                </a:solidFill>
                <a:latin typeface="Helvetica Neue Light" panose="02000403000000020004" pitchFamily="2" charset="0"/>
                <a:ea typeface="Helvetica Neue Light" panose="02000403000000020004" pitchFamily="2" charset="0"/>
              </a:rPr>
              <a:t> 2003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0" name="Google Shape;100;p16"/>
          <p:cNvSpPr txBox="1">
            <a:spLocks noGrp="1"/>
          </p:cNvSpPr>
          <p:nvPr>
            <p:ph type="body" idx="4294967295"/>
          </p:nvPr>
        </p:nvSpPr>
        <p:spPr>
          <a:xfrm>
            <a:off x="5453989" y="704931"/>
            <a:ext cx="1936750" cy="28581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Kidd &amp; Breazeal 2004</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1" name="Google Shape;101;p16"/>
          <p:cNvSpPr txBox="1">
            <a:spLocks noGrp="1"/>
          </p:cNvSpPr>
          <p:nvPr>
            <p:ph type="body" idx="4294967295"/>
          </p:nvPr>
        </p:nvSpPr>
        <p:spPr>
          <a:xfrm>
            <a:off x="7295408" y="1346060"/>
            <a:ext cx="1800225" cy="33561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Kiesler</a:t>
            </a:r>
            <a:r>
              <a:rPr lang="en-GB" sz="1400" dirty="0">
                <a:solidFill>
                  <a:schemeClr val="dk1"/>
                </a:solidFill>
                <a:latin typeface="Helvetica Neue Light" panose="02000403000000020004" pitchFamily="2" charset="0"/>
                <a:ea typeface="Helvetica Neue Light" panose="02000403000000020004" pitchFamily="2" charset="0"/>
              </a:rPr>
              <a:t> et al. 2008</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2" name="Google Shape;102;p16"/>
          <p:cNvSpPr txBox="1">
            <a:spLocks noGrp="1"/>
          </p:cNvSpPr>
          <p:nvPr>
            <p:ph type="body" idx="4294967295"/>
          </p:nvPr>
        </p:nvSpPr>
        <p:spPr>
          <a:xfrm>
            <a:off x="4690702" y="2285321"/>
            <a:ext cx="1938337" cy="29317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Segura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3" name="Google Shape;103;p16"/>
          <p:cNvSpPr txBox="1">
            <a:spLocks noGrp="1"/>
          </p:cNvSpPr>
          <p:nvPr>
            <p:ph type="body" idx="4294967295"/>
          </p:nvPr>
        </p:nvSpPr>
        <p:spPr>
          <a:xfrm>
            <a:off x="7302517" y="2444107"/>
            <a:ext cx="1936750" cy="29317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Looije</a:t>
            </a:r>
            <a:r>
              <a:rPr lang="en-GB" sz="1400" dirty="0">
                <a:solidFill>
                  <a:schemeClr val="dk1"/>
                </a:solidFill>
                <a:latin typeface="Helvetica Neue Light" panose="02000403000000020004" pitchFamily="2" charset="0"/>
                <a:ea typeface="Helvetica Neue Light" panose="02000403000000020004" pitchFamily="2" charset="0"/>
              </a:rPr>
              <a:t> et al. 2012</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4" name="Google Shape;104;p16"/>
          <p:cNvSpPr txBox="1">
            <a:spLocks noGrp="1"/>
          </p:cNvSpPr>
          <p:nvPr>
            <p:ph type="body" idx="4294967295"/>
          </p:nvPr>
        </p:nvSpPr>
        <p:spPr>
          <a:xfrm>
            <a:off x="2721834" y="4627940"/>
            <a:ext cx="1999954" cy="28864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Ligthart</a:t>
            </a:r>
            <a:r>
              <a:rPr lang="en-GB" sz="1400" dirty="0">
                <a:solidFill>
                  <a:schemeClr val="dk1"/>
                </a:solidFill>
                <a:latin typeface="Helvetica Neue Light" panose="02000403000000020004" pitchFamily="2" charset="0"/>
                <a:ea typeface="Helvetica Neue Light" panose="02000403000000020004" pitchFamily="2" charset="0"/>
              </a:rPr>
              <a:t> &amp; Truong 2015</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5" name="Google Shape;105;p16"/>
          <p:cNvSpPr txBox="1">
            <a:spLocks noGrp="1"/>
          </p:cNvSpPr>
          <p:nvPr>
            <p:ph type="body" idx="4294967295"/>
          </p:nvPr>
        </p:nvSpPr>
        <p:spPr>
          <a:xfrm>
            <a:off x="4925740" y="4627815"/>
            <a:ext cx="1747927" cy="28864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Thellman</a:t>
            </a:r>
            <a:r>
              <a:rPr lang="en-GB" sz="1400" dirty="0">
                <a:solidFill>
                  <a:schemeClr val="dk1"/>
                </a:solidFill>
                <a:latin typeface="Helvetica Neue Light" panose="02000403000000020004" pitchFamily="2" charset="0"/>
                <a:ea typeface="Helvetica Neue Light" panose="02000403000000020004" pitchFamily="2" charset="0"/>
              </a:rPr>
              <a:t> et al. 2015</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6" name="Google Shape;106;p16"/>
          <p:cNvSpPr txBox="1">
            <a:spLocks noGrp="1"/>
          </p:cNvSpPr>
          <p:nvPr>
            <p:ph type="body" idx="4294967295"/>
          </p:nvPr>
        </p:nvSpPr>
        <p:spPr>
          <a:xfrm>
            <a:off x="6689181" y="4609687"/>
            <a:ext cx="2135690" cy="2843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err="1">
                <a:solidFill>
                  <a:schemeClr val="dk1"/>
                </a:solidFill>
                <a:latin typeface="Helvetica Neue Light" panose="02000403000000020004" pitchFamily="2" charset="0"/>
                <a:ea typeface="Helvetica Neue Light" panose="02000403000000020004" pitchFamily="2" charset="0"/>
              </a:rPr>
              <a:t>Kontogiorgos</a:t>
            </a:r>
            <a:r>
              <a:rPr lang="en-GB" sz="1400" dirty="0">
                <a:solidFill>
                  <a:schemeClr val="dk1"/>
                </a:solidFill>
                <a:latin typeface="Helvetica Neue Light" panose="02000403000000020004" pitchFamily="2" charset="0"/>
                <a:ea typeface="Helvetica Neue Light" panose="02000403000000020004" pitchFamily="2" charset="0"/>
              </a:rPr>
              <a:t> et al. 2019</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7" name="Google Shape;107;p16"/>
          <p:cNvSpPr txBox="1">
            <a:spLocks noGrp="1"/>
          </p:cNvSpPr>
          <p:nvPr>
            <p:ph type="body" idx="4294967295"/>
          </p:nvPr>
        </p:nvSpPr>
        <p:spPr>
          <a:xfrm>
            <a:off x="4417248" y="3331385"/>
            <a:ext cx="2222682" cy="31078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Hoffmann &amp; </a:t>
            </a:r>
            <a:r>
              <a:rPr lang="en-GB" sz="1400" dirty="0" err="1">
                <a:solidFill>
                  <a:schemeClr val="dk1"/>
                </a:solidFill>
                <a:latin typeface="Helvetica Neue Light" panose="02000403000000020004" pitchFamily="2" charset="0"/>
                <a:ea typeface="Helvetica Neue Light" panose="02000403000000020004" pitchFamily="2" charset="0"/>
              </a:rPr>
              <a:t>Krämer</a:t>
            </a:r>
            <a:r>
              <a:rPr lang="en-GB" sz="1400" dirty="0">
                <a:solidFill>
                  <a:schemeClr val="dk1"/>
                </a:solidFill>
                <a:latin typeface="Helvetica Neue Light" panose="02000403000000020004" pitchFamily="2" charset="0"/>
                <a:ea typeface="Helvetica Neue Light" panose="02000403000000020004" pitchFamily="2" charset="0"/>
              </a:rPr>
              <a:t> 2013</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8" name="Google Shape;108;p16"/>
          <p:cNvSpPr txBox="1">
            <a:spLocks noGrp="1"/>
          </p:cNvSpPr>
          <p:nvPr>
            <p:ph type="body" idx="4294967295"/>
          </p:nvPr>
        </p:nvSpPr>
        <p:spPr>
          <a:xfrm>
            <a:off x="195094" y="3186240"/>
            <a:ext cx="1936751" cy="34325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Bainbridge et al. 2010</a:t>
            </a:r>
            <a:endParaRPr sz="1400" dirty="0">
              <a:solidFill>
                <a:schemeClr val="dk1"/>
              </a:solidFill>
              <a:latin typeface="Helvetica Neue Light" panose="02000403000000020004" pitchFamily="2" charset="0"/>
              <a:ea typeface="Helvetica Neue Light" panose="02000403000000020004" pitchFamily="2" charset="0"/>
            </a:endParaRPr>
          </a:p>
        </p:txBody>
      </p:sp>
      <p:sp>
        <p:nvSpPr>
          <p:cNvPr id="109" name="Google Shape;109;p16"/>
          <p:cNvSpPr txBox="1">
            <a:spLocks noGrp="1"/>
          </p:cNvSpPr>
          <p:nvPr>
            <p:ph type="body" idx="4294967295"/>
          </p:nvPr>
        </p:nvSpPr>
        <p:spPr>
          <a:xfrm>
            <a:off x="629639" y="4625303"/>
            <a:ext cx="1427251" cy="28864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dk1"/>
                </a:solidFill>
                <a:latin typeface="Helvetica Neue Light" panose="02000403000000020004" pitchFamily="2" charset="0"/>
                <a:ea typeface="Helvetica Neue Light" panose="02000403000000020004" pitchFamily="2" charset="0"/>
              </a:rPr>
              <a:t>Kim et al. 2017</a:t>
            </a:r>
            <a:endParaRPr sz="1400" dirty="0">
              <a:solidFill>
                <a:schemeClr val="dk1"/>
              </a:solidFill>
              <a:latin typeface="Helvetica Neue Light" panose="02000403000000020004" pitchFamily="2" charset="0"/>
              <a:ea typeface="Helvetica Neue Light" panose="02000403000000020004" pitchFamily="2" charset="0"/>
            </a:endParaRPr>
          </a:p>
        </p:txBody>
      </p:sp>
      <p:pic>
        <p:nvPicPr>
          <p:cNvPr id="2" name="Audio 1">
            <a:hlinkClick r:id="" action="ppaction://media"/>
            <a:extLst>
              <a:ext uri="{FF2B5EF4-FFF2-40B4-BE49-F238E27FC236}">
                <a16:creationId xmlns:a16="http://schemas.microsoft.com/office/drawing/2014/main" id="{185DD35B-DF36-914D-B751-2CB5E03B3723}"/>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731948381"/>
      </p:ext>
    </p:extLst>
  </p:cSld>
  <p:clrMapOvr>
    <a:masterClrMapping/>
  </p:clrMapOvr>
  <mc:AlternateContent xmlns:mc="http://schemas.openxmlformats.org/markup-compatibility/2006" xmlns:p14="http://schemas.microsoft.com/office/powerpoint/2010/main">
    <mc:Choice Requires="p14">
      <p:transition spd="slow" p14:dur="2000" advTm="10102"/>
    </mc:Choice>
    <mc:Fallback xmlns="">
      <p:transition spd="slow" advTm="10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64"/>
        <p:cNvGrpSpPr/>
        <p:nvPr/>
      </p:nvGrpSpPr>
      <p:grpSpPr>
        <a:xfrm>
          <a:off x="0" y="0"/>
          <a:ext cx="0" cy="0"/>
          <a:chOff x="0" y="0"/>
          <a:chExt cx="0" cy="0"/>
        </a:xfrm>
      </p:grpSpPr>
      <p:sp>
        <p:nvSpPr>
          <p:cNvPr id="365" name="Google Shape;365;p44"/>
          <p:cNvSpPr txBox="1">
            <a:spLocks noGrp="1"/>
          </p:cNvSpPr>
          <p:nvPr>
            <p:ph type="body" idx="1"/>
          </p:nvPr>
        </p:nvSpPr>
        <p:spPr>
          <a:xfrm>
            <a:off x="1470063" y="1254700"/>
            <a:ext cx="18003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Wainer et al. 2007</a:t>
            </a:r>
            <a:endParaRPr sz="1300">
              <a:solidFill>
                <a:schemeClr val="dk1"/>
              </a:solidFill>
            </a:endParaRPr>
          </a:p>
        </p:txBody>
      </p:sp>
      <p:sp>
        <p:nvSpPr>
          <p:cNvPr id="368" name="Google Shape;368;p44"/>
          <p:cNvSpPr txBox="1">
            <a:spLocks noGrp="1"/>
          </p:cNvSpPr>
          <p:nvPr>
            <p:ph type="body" idx="4294967295"/>
          </p:nvPr>
        </p:nvSpPr>
        <p:spPr>
          <a:xfrm>
            <a:off x="0" y="4641850"/>
            <a:ext cx="1938338" cy="4302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Fasola &amp; Matarić 2013</a:t>
            </a:r>
            <a:endParaRPr sz="1300">
              <a:solidFill>
                <a:schemeClr val="dk1"/>
              </a:solidFill>
            </a:endParaRPr>
          </a:p>
        </p:txBody>
      </p:sp>
      <p:sp>
        <p:nvSpPr>
          <p:cNvPr id="370" name="Google Shape;370;p44"/>
          <p:cNvSpPr txBox="1">
            <a:spLocks noGrp="1"/>
          </p:cNvSpPr>
          <p:nvPr>
            <p:ph type="body" idx="4294967295"/>
          </p:nvPr>
        </p:nvSpPr>
        <p:spPr>
          <a:xfrm>
            <a:off x="0" y="3155950"/>
            <a:ext cx="1938338" cy="4302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Kose-Bagci et al. 2009</a:t>
            </a:r>
            <a:endParaRPr sz="1300">
              <a:solidFill>
                <a:schemeClr val="dk1"/>
              </a:solidFill>
            </a:endParaRPr>
          </a:p>
        </p:txBody>
      </p:sp>
      <p:sp>
        <p:nvSpPr>
          <p:cNvPr id="372" name="Google Shape;372;p44"/>
          <p:cNvSpPr txBox="1">
            <a:spLocks noGrp="1"/>
          </p:cNvSpPr>
          <p:nvPr>
            <p:ph type="body" idx="4294967295"/>
          </p:nvPr>
        </p:nvSpPr>
        <p:spPr>
          <a:xfrm>
            <a:off x="7207250" y="2922588"/>
            <a:ext cx="1936750" cy="4302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Leyzberg et al. 2012</a:t>
            </a:r>
            <a:endParaRPr sz="1300">
              <a:solidFill>
                <a:schemeClr val="dk1"/>
              </a:solidFill>
            </a:endParaRPr>
          </a:p>
        </p:txBody>
      </p:sp>
      <p:sp>
        <p:nvSpPr>
          <p:cNvPr id="374" name="Google Shape;374;p44"/>
          <p:cNvSpPr txBox="1">
            <a:spLocks noGrp="1"/>
          </p:cNvSpPr>
          <p:nvPr>
            <p:ph type="body" idx="4294967295"/>
          </p:nvPr>
        </p:nvSpPr>
        <p:spPr>
          <a:xfrm>
            <a:off x="6878638" y="4560888"/>
            <a:ext cx="2265362" cy="4302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Fridin &amp; Belokopytov 2014</a:t>
            </a:r>
            <a:endParaRPr sz="1300">
              <a:solidFill>
                <a:schemeClr val="dk1"/>
              </a:solidFill>
            </a:endParaRPr>
          </a:p>
        </p:txBody>
      </p:sp>
      <p:sp>
        <p:nvSpPr>
          <p:cNvPr id="376" name="Google Shape;376;p44"/>
          <p:cNvSpPr txBox="1">
            <a:spLocks noGrp="1"/>
          </p:cNvSpPr>
          <p:nvPr>
            <p:ph type="body" idx="4294967295"/>
          </p:nvPr>
        </p:nvSpPr>
        <p:spPr>
          <a:xfrm>
            <a:off x="7205663" y="1147763"/>
            <a:ext cx="1938337" cy="4302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Pereira et al. 2008</a:t>
            </a:r>
            <a:endParaRPr sz="1300">
              <a:solidFill>
                <a:schemeClr val="dk1"/>
              </a:solidFill>
            </a:endParaRPr>
          </a:p>
        </p:txBody>
      </p:sp>
      <p:pic>
        <p:nvPicPr>
          <p:cNvPr id="366" name="Google Shape;366;p44"/>
          <p:cNvPicPr preferRelativeResize="0"/>
          <p:nvPr/>
        </p:nvPicPr>
        <p:blipFill>
          <a:blip r:embed="rId3">
            <a:alphaModFix/>
          </a:blip>
          <a:stretch>
            <a:fillRect/>
          </a:stretch>
        </p:blipFill>
        <p:spPr>
          <a:xfrm>
            <a:off x="157725" y="173200"/>
            <a:ext cx="4424977" cy="1081500"/>
          </a:xfrm>
          <a:prstGeom prst="rect">
            <a:avLst/>
          </a:prstGeom>
          <a:noFill/>
          <a:ln>
            <a:noFill/>
          </a:ln>
        </p:spPr>
      </p:pic>
      <p:pic>
        <p:nvPicPr>
          <p:cNvPr id="367" name="Google Shape;367;p44"/>
          <p:cNvPicPr preferRelativeResize="0"/>
          <p:nvPr/>
        </p:nvPicPr>
        <p:blipFill>
          <a:blip r:embed="rId4">
            <a:alphaModFix/>
          </a:blip>
          <a:stretch>
            <a:fillRect/>
          </a:stretch>
        </p:blipFill>
        <p:spPr>
          <a:xfrm>
            <a:off x="1214400" y="3667100"/>
            <a:ext cx="2599111" cy="974875"/>
          </a:xfrm>
          <a:prstGeom prst="rect">
            <a:avLst/>
          </a:prstGeom>
          <a:noFill/>
          <a:ln>
            <a:noFill/>
          </a:ln>
        </p:spPr>
      </p:pic>
      <p:pic>
        <p:nvPicPr>
          <p:cNvPr id="369" name="Google Shape;369;p44"/>
          <p:cNvPicPr preferRelativeResize="0"/>
          <p:nvPr/>
        </p:nvPicPr>
        <p:blipFill>
          <a:blip r:embed="rId5">
            <a:alphaModFix/>
          </a:blip>
          <a:stretch>
            <a:fillRect/>
          </a:stretch>
        </p:blipFill>
        <p:spPr>
          <a:xfrm>
            <a:off x="1099465" y="1749488"/>
            <a:ext cx="2828963" cy="1422825"/>
          </a:xfrm>
          <a:prstGeom prst="rect">
            <a:avLst/>
          </a:prstGeom>
          <a:noFill/>
          <a:ln>
            <a:noFill/>
          </a:ln>
        </p:spPr>
      </p:pic>
      <p:pic>
        <p:nvPicPr>
          <p:cNvPr id="371" name="Google Shape;371;p44"/>
          <p:cNvPicPr preferRelativeResize="0"/>
          <p:nvPr/>
        </p:nvPicPr>
        <p:blipFill>
          <a:blip r:embed="rId6">
            <a:alphaModFix/>
          </a:blip>
          <a:stretch>
            <a:fillRect/>
          </a:stretch>
        </p:blipFill>
        <p:spPr>
          <a:xfrm>
            <a:off x="4582700" y="1530787"/>
            <a:ext cx="4258200" cy="1391649"/>
          </a:xfrm>
          <a:prstGeom prst="rect">
            <a:avLst/>
          </a:prstGeom>
          <a:noFill/>
          <a:ln>
            <a:noFill/>
          </a:ln>
        </p:spPr>
      </p:pic>
      <p:pic>
        <p:nvPicPr>
          <p:cNvPr id="373" name="Google Shape;373;p44"/>
          <p:cNvPicPr preferRelativeResize="0"/>
          <p:nvPr/>
        </p:nvPicPr>
        <p:blipFill>
          <a:blip r:embed="rId7">
            <a:alphaModFix/>
          </a:blip>
          <a:stretch>
            <a:fillRect/>
          </a:stretch>
        </p:blipFill>
        <p:spPr>
          <a:xfrm>
            <a:off x="5287776" y="3586325"/>
            <a:ext cx="3278775" cy="974875"/>
          </a:xfrm>
          <a:prstGeom prst="rect">
            <a:avLst/>
          </a:prstGeom>
          <a:noFill/>
          <a:ln>
            <a:noFill/>
          </a:ln>
        </p:spPr>
      </p:pic>
      <p:pic>
        <p:nvPicPr>
          <p:cNvPr id="375" name="Google Shape;375;p44"/>
          <p:cNvPicPr preferRelativeResize="0"/>
          <p:nvPr/>
        </p:nvPicPr>
        <p:blipFill>
          <a:blip r:embed="rId8">
            <a:alphaModFix/>
          </a:blip>
          <a:stretch>
            <a:fillRect/>
          </a:stretch>
        </p:blipFill>
        <p:spPr>
          <a:xfrm>
            <a:off x="5961675" y="173198"/>
            <a:ext cx="2009851" cy="974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80"/>
        <p:cNvGrpSpPr/>
        <p:nvPr/>
      </p:nvGrpSpPr>
      <p:grpSpPr>
        <a:xfrm>
          <a:off x="0" y="0"/>
          <a:ext cx="0" cy="0"/>
          <a:chOff x="0" y="0"/>
          <a:chExt cx="0" cy="0"/>
        </a:xfrm>
      </p:grpSpPr>
      <p:pic>
        <p:nvPicPr>
          <p:cNvPr id="381" name="Google Shape;381;p45"/>
          <p:cNvPicPr preferRelativeResize="0"/>
          <p:nvPr/>
        </p:nvPicPr>
        <p:blipFill>
          <a:blip r:embed="rId3">
            <a:alphaModFix/>
          </a:blip>
          <a:stretch>
            <a:fillRect/>
          </a:stretch>
        </p:blipFill>
        <p:spPr>
          <a:xfrm>
            <a:off x="2842323" y="1115812"/>
            <a:ext cx="2158435" cy="1923825"/>
          </a:xfrm>
          <a:prstGeom prst="rect">
            <a:avLst/>
          </a:prstGeom>
          <a:noFill/>
          <a:ln>
            <a:noFill/>
          </a:ln>
        </p:spPr>
      </p:pic>
      <p:sp>
        <p:nvSpPr>
          <p:cNvPr id="382" name="Google Shape;382;p45"/>
          <p:cNvSpPr txBox="1">
            <a:spLocks noGrp="1"/>
          </p:cNvSpPr>
          <p:nvPr>
            <p:ph type="body" idx="1"/>
          </p:nvPr>
        </p:nvSpPr>
        <p:spPr>
          <a:xfrm>
            <a:off x="2952675" y="3039638"/>
            <a:ext cx="19377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Segura et al. 2012</a:t>
            </a:r>
            <a:endParaRPr sz="1300">
              <a:solidFill>
                <a:schemeClr val="dk1"/>
              </a:solidFill>
            </a:endParaRPr>
          </a:p>
        </p:txBody>
      </p:sp>
      <p:sp>
        <p:nvSpPr>
          <p:cNvPr id="384" name="Google Shape;384;p45"/>
          <p:cNvSpPr txBox="1">
            <a:spLocks noGrp="1"/>
          </p:cNvSpPr>
          <p:nvPr>
            <p:ph type="body" idx="4294967295"/>
          </p:nvPr>
        </p:nvSpPr>
        <p:spPr>
          <a:xfrm>
            <a:off x="7094538" y="4511675"/>
            <a:ext cx="2049462" cy="4302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Kontogiorgos et al. 2019</a:t>
            </a:r>
            <a:endParaRPr sz="1300">
              <a:solidFill>
                <a:schemeClr val="dk1"/>
              </a:solidFill>
            </a:endParaRPr>
          </a:p>
        </p:txBody>
      </p:sp>
      <p:sp>
        <p:nvSpPr>
          <p:cNvPr id="386" name="Google Shape;386;p45"/>
          <p:cNvSpPr txBox="1">
            <a:spLocks noGrp="1"/>
          </p:cNvSpPr>
          <p:nvPr>
            <p:ph type="body" idx="4294967295"/>
          </p:nvPr>
        </p:nvSpPr>
        <p:spPr>
          <a:xfrm>
            <a:off x="0" y="4713288"/>
            <a:ext cx="2265363" cy="4302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Ligthart &amp; Truong 2015</a:t>
            </a:r>
            <a:endParaRPr sz="1300">
              <a:solidFill>
                <a:schemeClr val="dk1"/>
              </a:solidFill>
            </a:endParaRPr>
          </a:p>
        </p:txBody>
      </p:sp>
      <p:sp>
        <p:nvSpPr>
          <p:cNvPr id="388" name="Google Shape;388;p45"/>
          <p:cNvSpPr txBox="1">
            <a:spLocks noGrp="1"/>
          </p:cNvSpPr>
          <p:nvPr>
            <p:ph type="body" idx="4294967295"/>
          </p:nvPr>
        </p:nvSpPr>
        <p:spPr>
          <a:xfrm>
            <a:off x="7205663" y="4605338"/>
            <a:ext cx="1938337" cy="4286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Thellman et al. 2015</a:t>
            </a:r>
            <a:endParaRPr sz="1300">
              <a:solidFill>
                <a:schemeClr val="dk1"/>
              </a:solidFill>
            </a:endParaRPr>
          </a:p>
        </p:txBody>
      </p:sp>
      <p:sp>
        <p:nvSpPr>
          <p:cNvPr id="390" name="Google Shape;390;p45"/>
          <p:cNvSpPr txBox="1">
            <a:spLocks noGrp="1"/>
          </p:cNvSpPr>
          <p:nvPr>
            <p:ph type="body" idx="4294967295"/>
          </p:nvPr>
        </p:nvSpPr>
        <p:spPr>
          <a:xfrm>
            <a:off x="0" y="1144588"/>
            <a:ext cx="1936750" cy="4286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Bartneck 2003</a:t>
            </a:r>
            <a:endParaRPr sz="1300">
              <a:solidFill>
                <a:schemeClr val="dk1"/>
              </a:solidFill>
            </a:endParaRPr>
          </a:p>
        </p:txBody>
      </p:sp>
      <p:sp>
        <p:nvSpPr>
          <p:cNvPr id="392" name="Google Shape;392;p45"/>
          <p:cNvSpPr txBox="1">
            <a:spLocks noGrp="1"/>
          </p:cNvSpPr>
          <p:nvPr>
            <p:ph type="body" idx="4294967295"/>
          </p:nvPr>
        </p:nvSpPr>
        <p:spPr>
          <a:xfrm>
            <a:off x="7205663" y="911225"/>
            <a:ext cx="1938337" cy="4302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Kidd &amp; Breazeal 2004</a:t>
            </a:r>
            <a:endParaRPr sz="1300">
              <a:solidFill>
                <a:schemeClr val="dk1"/>
              </a:solidFill>
            </a:endParaRPr>
          </a:p>
        </p:txBody>
      </p:sp>
      <p:sp>
        <p:nvSpPr>
          <p:cNvPr id="394" name="Google Shape;394;p45"/>
          <p:cNvSpPr txBox="1">
            <a:spLocks noGrp="1"/>
          </p:cNvSpPr>
          <p:nvPr>
            <p:ph type="body" idx="4294967295"/>
          </p:nvPr>
        </p:nvSpPr>
        <p:spPr>
          <a:xfrm>
            <a:off x="7343775" y="1906588"/>
            <a:ext cx="1800225" cy="4286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Kiesler et al. 2008</a:t>
            </a:r>
            <a:endParaRPr sz="1300">
              <a:solidFill>
                <a:schemeClr val="dk1"/>
              </a:solidFill>
            </a:endParaRPr>
          </a:p>
        </p:txBody>
      </p:sp>
      <p:sp>
        <p:nvSpPr>
          <p:cNvPr id="396" name="Google Shape;396;p45"/>
          <p:cNvSpPr txBox="1">
            <a:spLocks noGrp="1"/>
          </p:cNvSpPr>
          <p:nvPr>
            <p:ph type="body" idx="4294967295"/>
          </p:nvPr>
        </p:nvSpPr>
        <p:spPr>
          <a:xfrm>
            <a:off x="7205663" y="2894013"/>
            <a:ext cx="1938337" cy="4302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Looije et al. 2012</a:t>
            </a:r>
            <a:endParaRPr sz="1300">
              <a:solidFill>
                <a:schemeClr val="dk1"/>
              </a:solidFill>
            </a:endParaRPr>
          </a:p>
        </p:txBody>
      </p:sp>
      <p:pic>
        <p:nvPicPr>
          <p:cNvPr id="383" name="Google Shape;383;p45"/>
          <p:cNvPicPr preferRelativeResize="0"/>
          <p:nvPr/>
        </p:nvPicPr>
        <p:blipFill>
          <a:blip r:embed="rId4">
            <a:alphaModFix/>
          </a:blip>
          <a:stretch>
            <a:fillRect/>
          </a:stretch>
        </p:blipFill>
        <p:spPr>
          <a:xfrm>
            <a:off x="7012025" y="3469275"/>
            <a:ext cx="1800301" cy="1043127"/>
          </a:xfrm>
          <a:prstGeom prst="rect">
            <a:avLst/>
          </a:prstGeom>
          <a:noFill/>
          <a:ln>
            <a:noFill/>
          </a:ln>
        </p:spPr>
      </p:pic>
      <p:pic>
        <p:nvPicPr>
          <p:cNvPr id="385" name="Google Shape;385;p45"/>
          <p:cNvPicPr preferRelativeResize="0"/>
          <p:nvPr/>
        </p:nvPicPr>
        <p:blipFill>
          <a:blip r:embed="rId5">
            <a:alphaModFix/>
          </a:blip>
          <a:stretch>
            <a:fillRect/>
          </a:stretch>
        </p:blipFill>
        <p:spPr>
          <a:xfrm>
            <a:off x="471325" y="3208600"/>
            <a:ext cx="2064600" cy="1544275"/>
          </a:xfrm>
          <a:prstGeom prst="rect">
            <a:avLst/>
          </a:prstGeom>
          <a:noFill/>
          <a:ln>
            <a:noFill/>
          </a:ln>
        </p:spPr>
      </p:pic>
      <p:pic>
        <p:nvPicPr>
          <p:cNvPr id="387" name="Google Shape;387;p45"/>
          <p:cNvPicPr preferRelativeResize="0"/>
          <p:nvPr/>
        </p:nvPicPr>
        <p:blipFill>
          <a:blip r:embed="rId6">
            <a:alphaModFix/>
          </a:blip>
          <a:stretch>
            <a:fillRect/>
          </a:stretch>
        </p:blipFill>
        <p:spPr>
          <a:xfrm>
            <a:off x="3987502" y="3459545"/>
            <a:ext cx="1612099" cy="1145180"/>
          </a:xfrm>
          <a:prstGeom prst="rect">
            <a:avLst/>
          </a:prstGeom>
          <a:noFill/>
          <a:ln>
            <a:noFill/>
          </a:ln>
        </p:spPr>
      </p:pic>
      <p:pic>
        <p:nvPicPr>
          <p:cNvPr id="389" name="Google Shape;389;p45"/>
          <p:cNvPicPr preferRelativeResize="0"/>
          <p:nvPr/>
        </p:nvPicPr>
        <p:blipFill>
          <a:blip r:embed="rId7">
            <a:alphaModFix/>
          </a:blip>
          <a:stretch>
            <a:fillRect/>
          </a:stretch>
        </p:blipFill>
        <p:spPr>
          <a:xfrm>
            <a:off x="797550" y="139650"/>
            <a:ext cx="1612124" cy="1004608"/>
          </a:xfrm>
          <a:prstGeom prst="rect">
            <a:avLst/>
          </a:prstGeom>
          <a:noFill/>
          <a:ln>
            <a:noFill/>
          </a:ln>
        </p:spPr>
      </p:pic>
      <p:pic>
        <p:nvPicPr>
          <p:cNvPr id="391" name="Google Shape;391;p45"/>
          <p:cNvPicPr preferRelativeResize="0"/>
          <p:nvPr/>
        </p:nvPicPr>
        <p:blipFill>
          <a:blip r:embed="rId8">
            <a:alphaModFix/>
          </a:blip>
          <a:stretch>
            <a:fillRect/>
          </a:stretch>
        </p:blipFill>
        <p:spPr>
          <a:xfrm>
            <a:off x="3437900" y="139651"/>
            <a:ext cx="3351626" cy="771516"/>
          </a:xfrm>
          <a:prstGeom prst="rect">
            <a:avLst/>
          </a:prstGeom>
          <a:noFill/>
          <a:ln>
            <a:noFill/>
          </a:ln>
        </p:spPr>
      </p:pic>
      <p:pic>
        <p:nvPicPr>
          <p:cNvPr id="393" name="Google Shape;393;p45"/>
          <p:cNvPicPr preferRelativeResize="0"/>
          <p:nvPr/>
        </p:nvPicPr>
        <p:blipFill>
          <a:blip r:embed="rId9">
            <a:alphaModFix/>
          </a:blip>
          <a:stretch>
            <a:fillRect/>
          </a:stretch>
        </p:blipFill>
        <p:spPr>
          <a:xfrm>
            <a:off x="7324860" y="139662"/>
            <a:ext cx="1612103" cy="1766575"/>
          </a:xfrm>
          <a:prstGeom prst="rect">
            <a:avLst/>
          </a:prstGeom>
          <a:noFill/>
          <a:ln>
            <a:noFill/>
          </a:ln>
        </p:spPr>
      </p:pic>
      <p:pic>
        <p:nvPicPr>
          <p:cNvPr id="395" name="Google Shape;395;p45"/>
          <p:cNvPicPr preferRelativeResize="0"/>
          <p:nvPr/>
        </p:nvPicPr>
        <p:blipFill>
          <a:blip r:embed="rId10">
            <a:alphaModFix/>
          </a:blip>
          <a:stretch>
            <a:fillRect/>
          </a:stretch>
        </p:blipFill>
        <p:spPr>
          <a:xfrm>
            <a:off x="5309690" y="1906240"/>
            <a:ext cx="1612100" cy="9878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400"/>
        <p:cNvGrpSpPr/>
        <p:nvPr/>
      </p:nvGrpSpPr>
      <p:grpSpPr>
        <a:xfrm>
          <a:off x="0" y="0"/>
          <a:ext cx="0" cy="0"/>
          <a:chOff x="0" y="0"/>
          <a:chExt cx="0" cy="0"/>
        </a:xfrm>
      </p:grpSpPr>
      <p:sp>
        <p:nvSpPr>
          <p:cNvPr id="401" name="Google Shape;401;p46"/>
          <p:cNvSpPr txBox="1">
            <a:spLocks noGrp="1"/>
          </p:cNvSpPr>
          <p:nvPr>
            <p:ph type="body" idx="1"/>
          </p:nvPr>
        </p:nvSpPr>
        <p:spPr>
          <a:xfrm>
            <a:off x="3439488" y="4136000"/>
            <a:ext cx="22650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Hoffmann &amp; Krämer 2013</a:t>
            </a:r>
            <a:endParaRPr sz="1300">
              <a:solidFill>
                <a:schemeClr val="dk1"/>
              </a:solidFill>
            </a:endParaRPr>
          </a:p>
        </p:txBody>
      </p:sp>
      <p:pic>
        <p:nvPicPr>
          <p:cNvPr id="402" name="Google Shape;402;p46"/>
          <p:cNvPicPr preferRelativeResize="0"/>
          <p:nvPr/>
        </p:nvPicPr>
        <p:blipFill>
          <a:blip r:embed="rId3">
            <a:alphaModFix/>
          </a:blip>
          <a:stretch>
            <a:fillRect/>
          </a:stretch>
        </p:blipFill>
        <p:spPr>
          <a:xfrm>
            <a:off x="1571199" y="577897"/>
            <a:ext cx="6001600" cy="3558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406"/>
        <p:cNvGrpSpPr/>
        <p:nvPr/>
      </p:nvGrpSpPr>
      <p:grpSpPr>
        <a:xfrm>
          <a:off x="0" y="0"/>
          <a:ext cx="0" cy="0"/>
          <a:chOff x="0" y="0"/>
          <a:chExt cx="0" cy="0"/>
        </a:xfrm>
      </p:grpSpPr>
      <p:sp>
        <p:nvSpPr>
          <p:cNvPr id="407" name="Google Shape;407;p47"/>
          <p:cNvSpPr txBox="1">
            <a:spLocks noGrp="1"/>
          </p:cNvSpPr>
          <p:nvPr>
            <p:ph type="body" idx="1"/>
          </p:nvPr>
        </p:nvSpPr>
        <p:spPr>
          <a:xfrm>
            <a:off x="3439488" y="4232300"/>
            <a:ext cx="22650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Bainbridge et al. 2010</a:t>
            </a:r>
            <a:endParaRPr sz="1300">
              <a:solidFill>
                <a:schemeClr val="dk1"/>
              </a:solidFill>
            </a:endParaRPr>
          </a:p>
        </p:txBody>
      </p:sp>
      <p:pic>
        <p:nvPicPr>
          <p:cNvPr id="408" name="Google Shape;408;p47"/>
          <p:cNvPicPr preferRelativeResize="0"/>
          <p:nvPr/>
        </p:nvPicPr>
        <p:blipFill>
          <a:blip r:embed="rId3">
            <a:alphaModFix/>
          </a:blip>
          <a:stretch>
            <a:fillRect/>
          </a:stretch>
        </p:blipFill>
        <p:spPr>
          <a:xfrm>
            <a:off x="1302425" y="532601"/>
            <a:ext cx="6539151" cy="3699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sp>
        <p:nvSpPr>
          <p:cNvPr id="10" name="Google Shape;204;p21">
            <a:extLst>
              <a:ext uri="{FF2B5EF4-FFF2-40B4-BE49-F238E27FC236}">
                <a16:creationId xmlns:a16="http://schemas.microsoft.com/office/drawing/2014/main" id="{10712292-BE47-E344-8BA2-25843E8FE09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Research Questions</a:t>
            </a:r>
            <a:endParaRPr dirty="0">
              <a:latin typeface="Helvetica Neue Light" panose="02000403000000020004" pitchFamily="2" charset="0"/>
              <a:ea typeface="Helvetica Neue Light" panose="02000403000000020004" pitchFamily="2" charset="0"/>
            </a:endParaRPr>
          </a:p>
        </p:txBody>
      </p:sp>
      <p:cxnSp>
        <p:nvCxnSpPr>
          <p:cNvPr id="11" name="Straight Connector 10">
            <a:extLst>
              <a:ext uri="{FF2B5EF4-FFF2-40B4-BE49-F238E27FC236}">
                <a16:creationId xmlns:a16="http://schemas.microsoft.com/office/drawing/2014/main" id="{9B235F9B-7CC1-C94A-86C6-0D926AF1A267}"/>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Google Shape;199;p20">
            <a:extLst>
              <a:ext uri="{FF2B5EF4-FFF2-40B4-BE49-F238E27FC236}">
                <a16:creationId xmlns:a16="http://schemas.microsoft.com/office/drawing/2014/main" id="{11C6AE8E-18DE-6D45-9EE8-38B484800C42}"/>
              </a:ext>
            </a:extLst>
          </p:cNvPr>
          <p:cNvSpPr txBox="1">
            <a:spLocks/>
          </p:cNvSpPr>
          <p:nvPr/>
        </p:nvSpPr>
        <p:spPr>
          <a:xfrm>
            <a:off x="526989" y="1722400"/>
            <a:ext cx="8090022" cy="2414588"/>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355600">
              <a:lnSpc>
                <a:spcPct val="100000"/>
              </a:lnSpc>
              <a:spcBef>
                <a:spcPts val="0"/>
              </a:spcBef>
              <a:buClr>
                <a:schemeClr val="tx1"/>
              </a:buClr>
              <a:buSzPts val="2000"/>
              <a:buFont typeface="Arial" panose="020B0604020202020204" pitchFamily="34" charset="0"/>
              <a:buChar char="●"/>
            </a:pPr>
            <a:r>
              <a:rPr lang="en-GB" sz="2000" dirty="0">
                <a:latin typeface="Helvetica Neue Light" panose="02000403000000020004" pitchFamily="2" charset="0"/>
                <a:ea typeface="Helvetica Neue Light" panose="02000403000000020004" pitchFamily="2" charset="0"/>
              </a:rPr>
              <a:t>Is human disposition to cooperate different between teaming up with robots and with disembodied agents?</a:t>
            </a:r>
          </a:p>
          <a:p>
            <a:pPr marL="457200" indent="-355600">
              <a:lnSpc>
                <a:spcPct val="100000"/>
              </a:lnSpc>
              <a:spcBef>
                <a:spcPts val="0"/>
              </a:spcBef>
              <a:buClr>
                <a:schemeClr val="dk1"/>
              </a:buClr>
              <a:buSzPts val="2000"/>
              <a:buFont typeface="Arial" panose="020B0604020202020204" pitchFamily="34" charset="0"/>
              <a:buChar char="●"/>
            </a:pPr>
            <a:endParaRPr lang="en-GB" sz="2000" dirty="0">
              <a:latin typeface="Helvetica Neue Light" panose="02000403000000020004" pitchFamily="2" charset="0"/>
              <a:ea typeface="Helvetica Neue Light" panose="02000403000000020004" pitchFamily="2" charset="0"/>
            </a:endParaRPr>
          </a:p>
        </p:txBody>
      </p:sp>
      <p:pic>
        <p:nvPicPr>
          <p:cNvPr id="5" name="Audio 4">
            <a:hlinkClick r:id="" action="ppaction://media"/>
            <a:extLst>
              <a:ext uri="{FF2B5EF4-FFF2-40B4-BE49-F238E27FC236}">
                <a16:creationId xmlns:a16="http://schemas.microsoft.com/office/drawing/2014/main" id="{D808F7A3-349C-F246-A560-9B4334A93D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45"/>
    </mc:Choice>
    <mc:Fallback xmlns="">
      <p:transition spd="slow" advTm="8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412"/>
        <p:cNvGrpSpPr/>
        <p:nvPr/>
      </p:nvGrpSpPr>
      <p:grpSpPr>
        <a:xfrm>
          <a:off x="0" y="0"/>
          <a:ext cx="0" cy="0"/>
          <a:chOff x="0" y="0"/>
          <a:chExt cx="0" cy="0"/>
        </a:xfrm>
      </p:grpSpPr>
      <p:pic>
        <p:nvPicPr>
          <p:cNvPr id="413" name="Google Shape;413;p48"/>
          <p:cNvPicPr preferRelativeResize="0"/>
          <p:nvPr/>
        </p:nvPicPr>
        <p:blipFill>
          <a:blip r:embed="rId3">
            <a:alphaModFix/>
          </a:blip>
          <a:stretch>
            <a:fillRect/>
          </a:stretch>
        </p:blipFill>
        <p:spPr>
          <a:xfrm>
            <a:off x="1060685" y="640673"/>
            <a:ext cx="7022625" cy="3574300"/>
          </a:xfrm>
          <a:prstGeom prst="rect">
            <a:avLst/>
          </a:prstGeom>
          <a:noFill/>
          <a:ln>
            <a:noFill/>
          </a:ln>
        </p:spPr>
      </p:pic>
      <p:sp>
        <p:nvSpPr>
          <p:cNvPr id="414" name="Google Shape;414;p48"/>
          <p:cNvSpPr txBox="1">
            <a:spLocks noGrp="1"/>
          </p:cNvSpPr>
          <p:nvPr>
            <p:ph type="body" idx="1"/>
          </p:nvPr>
        </p:nvSpPr>
        <p:spPr>
          <a:xfrm>
            <a:off x="3547188" y="4214975"/>
            <a:ext cx="20496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300">
                <a:solidFill>
                  <a:schemeClr val="dk1"/>
                </a:solidFill>
              </a:rPr>
              <a:t>Kim et al. 2017</a:t>
            </a:r>
            <a:endParaRPr sz="13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418"/>
        <p:cNvGrpSpPr/>
        <p:nvPr/>
      </p:nvGrpSpPr>
      <p:grpSpPr>
        <a:xfrm>
          <a:off x="0" y="0"/>
          <a:ext cx="0" cy="0"/>
          <a:chOff x="0" y="0"/>
          <a:chExt cx="0" cy="0"/>
        </a:xfrm>
      </p:grpSpPr>
      <p:sp>
        <p:nvSpPr>
          <p:cNvPr id="419" name="Google Shape;419;p49"/>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5700"/>
              <a:t>“(...) what, if anything,</a:t>
            </a:r>
            <a:endParaRPr sz="5700"/>
          </a:p>
          <a:p>
            <a:pPr marL="0" lvl="0" indent="0" algn="ctr" rtl="0">
              <a:spcBef>
                <a:spcPts val="1600"/>
              </a:spcBef>
              <a:spcAft>
                <a:spcPts val="0"/>
              </a:spcAft>
              <a:buNone/>
            </a:pPr>
            <a:r>
              <a:rPr lang="en-GB" sz="5700"/>
              <a:t>is special about</a:t>
            </a:r>
            <a:endParaRPr sz="5700"/>
          </a:p>
          <a:p>
            <a:pPr marL="0" lvl="0" indent="0" algn="ctr" rtl="0">
              <a:spcBef>
                <a:spcPts val="1600"/>
              </a:spcBef>
              <a:spcAft>
                <a:spcPts val="1600"/>
              </a:spcAft>
              <a:buNone/>
            </a:pPr>
            <a:r>
              <a:rPr lang="en-GB" sz="5700"/>
              <a:t>material embodiment?”</a:t>
            </a:r>
            <a:endParaRPr sz="5700"/>
          </a:p>
        </p:txBody>
      </p:sp>
      <p:sp>
        <p:nvSpPr>
          <p:cNvPr id="420" name="Google Shape;420;p49"/>
          <p:cNvSpPr txBox="1"/>
          <p:nvPr/>
        </p:nvSpPr>
        <p:spPr>
          <a:xfrm>
            <a:off x="179250" y="4568875"/>
            <a:ext cx="8580300" cy="4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1"/>
                </a:solidFill>
              </a:rPr>
              <a:t>Dautenhahn, K., Ogden, B., &amp; Quick, T. (2002). From embodied to socially embedded agents–implications for interaction-aware robots. </a:t>
            </a:r>
            <a:r>
              <a:rPr lang="en-GB" sz="1100" i="1">
                <a:solidFill>
                  <a:schemeClr val="dk1"/>
                </a:solidFill>
              </a:rPr>
              <a:t>Cognitive Systems Research</a:t>
            </a:r>
            <a:r>
              <a:rPr lang="en-GB" sz="1100">
                <a:solidFill>
                  <a:schemeClr val="dk1"/>
                </a:solidFill>
              </a:rPr>
              <a:t>, </a:t>
            </a:r>
            <a:r>
              <a:rPr lang="en-GB" sz="1100" i="1">
                <a:solidFill>
                  <a:schemeClr val="dk1"/>
                </a:solidFill>
              </a:rPr>
              <a:t>3</a:t>
            </a:r>
            <a:r>
              <a:rPr lang="en-GB" sz="1100">
                <a:solidFill>
                  <a:schemeClr val="dk1"/>
                </a:solidFill>
              </a:rPr>
              <a:t>(3), 397-428.</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0"/>
          <p:cNvSpPr txBox="1">
            <a:spLocks noGrp="1"/>
          </p:cNvSpPr>
          <p:nvPr>
            <p:ph type="body" idx="4294967295"/>
          </p:nvPr>
        </p:nvSpPr>
        <p:spPr>
          <a:xfrm>
            <a:off x="526989" y="1722400"/>
            <a:ext cx="8090022" cy="2414588"/>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chemeClr val="bg1">
                  <a:lumMod val="75000"/>
                </a:schemeClr>
              </a:buClr>
              <a:buSzPts val="2000"/>
              <a:buChar char="●"/>
            </a:pPr>
            <a:r>
              <a:rPr lang="en-GB" sz="2000" dirty="0">
                <a:solidFill>
                  <a:schemeClr val="bg1">
                    <a:lumMod val="75000"/>
                  </a:schemeClr>
                </a:solidFill>
                <a:latin typeface="Helvetica Neue Light" panose="02000403000000020004" pitchFamily="2" charset="0"/>
                <a:ea typeface="Helvetica Neue Light" panose="02000403000000020004" pitchFamily="2" charset="0"/>
              </a:rPr>
              <a:t>Is human disposition to cooperate different between teaming up with robots and with disembodied agents?</a:t>
            </a:r>
          </a:p>
          <a:p>
            <a:pPr marL="457200" lvl="0" indent="-355600" algn="l" rtl="0">
              <a:lnSpc>
                <a:spcPct val="100000"/>
              </a:lnSpc>
              <a:spcBef>
                <a:spcPts val="0"/>
              </a:spcBef>
              <a:spcAft>
                <a:spcPts val="0"/>
              </a:spcAft>
              <a:buClr>
                <a:schemeClr val="dk1"/>
              </a:buClr>
              <a:buSzPts val="2000"/>
              <a:buChar char="●"/>
            </a:pPr>
            <a:endParaRPr sz="2000" dirty="0">
              <a:solidFill>
                <a:schemeClr val="dk1"/>
              </a:solidFill>
              <a:latin typeface="Helvetica Neue Light" panose="02000403000000020004" pitchFamily="2" charset="0"/>
              <a:ea typeface="Helvetica Neue Light" panose="02000403000000020004" pitchFamily="2" charset="0"/>
            </a:endParaRPr>
          </a:p>
          <a:p>
            <a:pPr marL="457200" lvl="0" indent="-355600" algn="l" rtl="0">
              <a:lnSpc>
                <a:spcPct val="100000"/>
              </a:lnSpc>
              <a:spcBef>
                <a:spcPts val="1000"/>
              </a:spcBef>
              <a:spcAft>
                <a:spcPts val="1000"/>
              </a:spcAft>
              <a:buClr>
                <a:schemeClr val="dk1"/>
              </a:buClr>
              <a:buSzPts val="2000"/>
              <a:buChar char="●"/>
            </a:pPr>
            <a:r>
              <a:rPr lang="en-GB" sz="2000" dirty="0">
                <a:solidFill>
                  <a:schemeClr val="dk1"/>
                </a:solidFill>
                <a:latin typeface="Helvetica Neue Light" panose="02000403000000020004" pitchFamily="2" charset="0"/>
                <a:ea typeface="Helvetica Neue Light" panose="02000403000000020004" pitchFamily="2" charset="0"/>
              </a:rPr>
              <a:t>How would people perceive artificial teammates that </a:t>
            </a:r>
            <a:r>
              <a:rPr lang="en-GB" sz="2000" b="1" u="sng" dirty="0">
                <a:solidFill>
                  <a:srgbClr val="5DCEFF"/>
                </a:solidFill>
                <a:latin typeface="Helvetica Neue Light" panose="02000403000000020004" pitchFamily="2" charset="0"/>
                <a:ea typeface="Helvetica Neue Light" panose="02000403000000020004" pitchFamily="2" charset="0"/>
              </a:rPr>
              <a:t>do</a:t>
            </a:r>
            <a:r>
              <a:rPr lang="en-GB" sz="2000" dirty="0">
                <a:solidFill>
                  <a:schemeClr val="dk1"/>
                </a:solidFill>
                <a:latin typeface="Helvetica Neue Light" panose="02000403000000020004" pitchFamily="2" charset="0"/>
                <a:ea typeface="Helvetica Neue Light" panose="02000403000000020004" pitchFamily="2" charset="0"/>
              </a:rPr>
              <a:t> or </a:t>
            </a:r>
            <a:r>
              <a:rPr lang="en-GB" sz="2000" b="1" u="sng" dirty="0">
                <a:solidFill>
                  <a:srgbClr val="FF626C"/>
                </a:solidFill>
                <a:latin typeface="Helvetica Neue Light" panose="02000403000000020004" pitchFamily="2" charset="0"/>
                <a:ea typeface="Helvetica Neue Light" panose="02000403000000020004" pitchFamily="2" charset="0"/>
              </a:rPr>
              <a:t>do not</a:t>
            </a:r>
            <a:r>
              <a:rPr lang="en-GB" sz="2000" dirty="0">
                <a:solidFill>
                  <a:schemeClr val="dk1"/>
                </a:solidFill>
                <a:latin typeface="Helvetica Neue Light" panose="02000403000000020004" pitchFamily="2" charset="0"/>
                <a:ea typeface="Helvetica Neue Light" panose="02000403000000020004" pitchFamily="2" charset="0"/>
              </a:rPr>
              <a:t> cooperate with the team in favour of selfish actions? How will those perceptions be affected by their embodiment?</a:t>
            </a:r>
            <a:endParaRPr sz="2000" dirty="0">
              <a:solidFill>
                <a:schemeClr val="dk1"/>
              </a:solidFill>
              <a:latin typeface="Helvetica Neue Light" panose="02000403000000020004" pitchFamily="2" charset="0"/>
              <a:ea typeface="Helvetica Neue Light" panose="02000403000000020004" pitchFamily="2" charset="0"/>
            </a:endParaRPr>
          </a:p>
        </p:txBody>
      </p:sp>
      <p:sp>
        <p:nvSpPr>
          <p:cNvPr id="8" name="Google Shape;204;p21">
            <a:extLst>
              <a:ext uri="{FF2B5EF4-FFF2-40B4-BE49-F238E27FC236}">
                <a16:creationId xmlns:a16="http://schemas.microsoft.com/office/drawing/2014/main" id="{50E47283-76D6-FB46-85E0-7EFC27E9C04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Research Questions</a:t>
            </a:r>
            <a:endParaRPr dirty="0">
              <a:latin typeface="Helvetica Neue Light" panose="02000403000000020004" pitchFamily="2" charset="0"/>
              <a:ea typeface="Helvetica Neue Light" panose="02000403000000020004" pitchFamily="2" charset="0"/>
            </a:endParaRPr>
          </a:p>
        </p:txBody>
      </p:sp>
      <p:cxnSp>
        <p:nvCxnSpPr>
          <p:cNvPr id="9" name="Straight Connector 8">
            <a:extLst>
              <a:ext uri="{FF2B5EF4-FFF2-40B4-BE49-F238E27FC236}">
                <a16:creationId xmlns:a16="http://schemas.microsoft.com/office/drawing/2014/main" id="{959A7A9A-27E7-6641-A26F-11D29BE81208}"/>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0FA9B0FE-6575-8841-89E5-95DB07EC35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711398312"/>
      </p:ext>
    </p:extLst>
  </p:cSld>
  <p:clrMapOvr>
    <a:masterClrMapping/>
  </p:clrMapOvr>
  <mc:AlternateContent xmlns:mc="http://schemas.openxmlformats.org/markup-compatibility/2006" xmlns:p14="http://schemas.microsoft.com/office/powerpoint/2010/main">
    <mc:Choice Requires="p14">
      <p:transition spd="slow" p14:dur="2000" advTm="12923"/>
    </mc:Choice>
    <mc:Fallback xmlns="">
      <p:transition spd="slow" advTm="12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Task</a:t>
            </a:r>
            <a:endParaRPr dirty="0">
              <a:latin typeface="Helvetica Neue Light" panose="02000403000000020004" pitchFamily="2" charset="0"/>
              <a:ea typeface="Helvetica Neue Light" panose="02000403000000020004" pitchFamily="2" charset="0"/>
            </a:endParaRPr>
          </a:p>
        </p:txBody>
      </p:sp>
      <p:sp>
        <p:nvSpPr>
          <p:cNvPr id="205" name="Google Shape;205;p21"/>
          <p:cNvSpPr txBox="1">
            <a:spLocks noGrp="1"/>
          </p:cNvSpPr>
          <p:nvPr>
            <p:ph type="body" idx="1"/>
          </p:nvPr>
        </p:nvSpPr>
        <p:spPr>
          <a:xfrm>
            <a:off x="311700" y="1968496"/>
            <a:ext cx="3946800" cy="2236177"/>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dirty="0">
                <a:latin typeface="Helvetica Neue Light" panose="02000403000000020004" pitchFamily="2" charset="0"/>
                <a:ea typeface="Helvetica Neue Light" panose="02000403000000020004" pitchFamily="2" charset="0"/>
              </a:rPr>
              <a:t>“For The Record”</a:t>
            </a:r>
            <a:endParaRPr dirty="0">
              <a:latin typeface="Helvetica Neue Light" panose="02000403000000020004" pitchFamily="2" charset="0"/>
              <a:ea typeface="Helvetica Neue Light" panose="02000403000000020004" pitchFamily="2" charset="0"/>
            </a:endParaRPr>
          </a:p>
          <a:p>
            <a:pPr marL="457200" lvl="0" indent="-342900" algn="l" rtl="0">
              <a:lnSpc>
                <a:spcPct val="150000"/>
              </a:lnSpc>
              <a:spcBef>
                <a:spcPts val="0"/>
              </a:spcBef>
              <a:spcAft>
                <a:spcPts val="0"/>
              </a:spcAft>
              <a:buSzPts val="1800"/>
              <a:buChar char="●"/>
            </a:pPr>
            <a:r>
              <a:rPr lang="en-GB" dirty="0">
                <a:latin typeface="Helvetica Neue Light" panose="02000403000000020004" pitchFamily="2" charset="0"/>
                <a:ea typeface="Helvetica Neue Light" panose="02000403000000020004" pitchFamily="2" charset="0"/>
              </a:rPr>
              <a:t>N-player collaborative game</a:t>
            </a:r>
            <a:endParaRPr dirty="0">
              <a:latin typeface="Helvetica Neue Light" panose="02000403000000020004" pitchFamily="2" charset="0"/>
              <a:ea typeface="Helvetica Neue Light" panose="02000403000000020004" pitchFamily="2" charset="0"/>
            </a:endParaRPr>
          </a:p>
          <a:p>
            <a:pPr marL="457200" lvl="0" indent="-342900" algn="l" rtl="0">
              <a:lnSpc>
                <a:spcPct val="150000"/>
              </a:lnSpc>
              <a:spcBef>
                <a:spcPts val="0"/>
              </a:spcBef>
              <a:spcAft>
                <a:spcPts val="0"/>
              </a:spcAft>
              <a:buSzPts val="1800"/>
              <a:buChar char="●"/>
            </a:pPr>
            <a:r>
              <a:rPr lang="en-GB" dirty="0">
                <a:latin typeface="Helvetica Neue Light" panose="02000403000000020004" pitchFamily="2" charset="0"/>
                <a:ea typeface="Helvetica Neue Light" panose="02000403000000020004" pitchFamily="2" charset="0"/>
              </a:rPr>
              <a:t>Variant of a Public Goods</a:t>
            </a:r>
            <a:endParaRPr dirty="0">
              <a:latin typeface="Helvetica Neue Light" panose="02000403000000020004" pitchFamily="2" charset="0"/>
              <a:ea typeface="Helvetica Neue Light" panose="02000403000000020004" pitchFamily="2" charset="0"/>
            </a:endParaRPr>
          </a:p>
          <a:p>
            <a:pPr marL="457200" lvl="0" indent="-342900" algn="l" rtl="0">
              <a:lnSpc>
                <a:spcPct val="150000"/>
              </a:lnSpc>
              <a:spcBef>
                <a:spcPts val="0"/>
              </a:spcBef>
              <a:spcAft>
                <a:spcPts val="0"/>
              </a:spcAft>
              <a:buSzPts val="1800"/>
              <a:buChar char="●"/>
            </a:pPr>
            <a:r>
              <a:rPr lang="en-GB" dirty="0">
                <a:latin typeface="Helvetica Neue Light" panose="02000403000000020004" pitchFamily="2" charset="0"/>
                <a:ea typeface="Helvetica Neue Light" panose="02000403000000020004" pitchFamily="2" charset="0"/>
              </a:rPr>
              <a:t>Musical metaphor</a:t>
            </a:r>
            <a:endParaRPr dirty="0">
              <a:latin typeface="Helvetica Neue Light" panose="02000403000000020004" pitchFamily="2" charset="0"/>
              <a:ea typeface="Helvetica Neue Light" panose="02000403000000020004" pitchFamily="2" charset="0"/>
            </a:endParaRPr>
          </a:p>
        </p:txBody>
      </p:sp>
      <p:pic>
        <p:nvPicPr>
          <p:cNvPr id="206" name="Google Shape;206;p21"/>
          <p:cNvPicPr preferRelativeResize="0"/>
          <p:nvPr/>
        </p:nvPicPr>
        <p:blipFill>
          <a:blip r:embed="rId5">
            <a:alphaModFix/>
          </a:blip>
          <a:stretch>
            <a:fillRect/>
          </a:stretch>
        </p:blipFill>
        <p:spPr>
          <a:xfrm>
            <a:off x="4258500" y="1654319"/>
            <a:ext cx="4580700" cy="2864532"/>
          </a:xfrm>
          <a:prstGeom prst="rect">
            <a:avLst/>
          </a:prstGeom>
          <a:noFill/>
          <a:ln>
            <a:noFill/>
          </a:ln>
        </p:spPr>
      </p:pic>
      <p:cxnSp>
        <p:nvCxnSpPr>
          <p:cNvPr id="6" name="Straight Connector 5">
            <a:extLst>
              <a:ext uri="{FF2B5EF4-FFF2-40B4-BE49-F238E27FC236}">
                <a16:creationId xmlns:a16="http://schemas.microsoft.com/office/drawing/2014/main" id="{76D17D12-C717-2940-9853-C5B826EDEFEF}"/>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 name="Google Shape;251;p27">
            <a:extLst>
              <a:ext uri="{FF2B5EF4-FFF2-40B4-BE49-F238E27FC236}">
                <a16:creationId xmlns:a16="http://schemas.microsoft.com/office/drawing/2014/main" id="{3F33003F-91D6-8C4B-9AC3-7CCB3E39DEB2}"/>
              </a:ext>
            </a:extLst>
          </p:cNvPr>
          <p:cNvSpPr txBox="1">
            <a:spLocks/>
          </p:cNvSpPr>
          <p:nvPr/>
        </p:nvSpPr>
        <p:spPr>
          <a:xfrm>
            <a:off x="311700" y="4775122"/>
            <a:ext cx="8520600" cy="368378"/>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Aft>
                <a:spcPts val="1000"/>
              </a:spcAft>
              <a:buNone/>
            </a:pPr>
            <a:r>
              <a:rPr lang="en-GB" sz="800" dirty="0">
                <a:latin typeface="Helvetica Neue Light" panose="02000403000000020004" pitchFamily="2" charset="0"/>
                <a:ea typeface="Helvetica Neue Light" panose="02000403000000020004" pitchFamily="2" charset="0"/>
              </a:rPr>
              <a:t>Santos, F. P., </a:t>
            </a:r>
            <a:r>
              <a:rPr lang="en-GB" sz="800" dirty="0" err="1">
                <a:latin typeface="Helvetica Neue Light" panose="02000403000000020004" pitchFamily="2" charset="0"/>
                <a:ea typeface="Helvetica Neue Light" panose="02000403000000020004" pitchFamily="2" charset="0"/>
              </a:rPr>
              <a:t>Mascarenhas</a:t>
            </a:r>
            <a:r>
              <a:rPr lang="en-GB" sz="800" dirty="0">
                <a:latin typeface="Helvetica Neue Light" panose="02000403000000020004" pitchFamily="2" charset="0"/>
                <a:ea typeface="Helvetica Neue Light" panose="02000403000000020004" pitchFamily="2" charset="0"/>
              </a:rPr>
              <a:t>, S., Santos, F. C., Correia, F., Gomes, S., &amp; Paiva, A. (2020). Picky losers and carefree winners prevail in collective risk dilemmas with partner selection. Autonomous Agents and Multi-Agent Systems, 34, 1-29.</a:t>
            </a:r>
          </a:p>
        </p:txBody>
      </p:sp>
      <p:pic>
        <p:nvPicPr>
          <p:cNvPr id="4" name="Audio 3">
            <a:hlinkClick r:id="" action="ppaction://media"/>
            <a:extLst>
              <a:ext uri="{FF2B5EF4-FFF2-40B4-BE49-F238E27FC236}">
                <a16:creationId xmlns:a16="http://schemas.microsoft.com/office/drawing/2014/main" id="{9C816312-21AB-DE43-9337-4A4849F7EA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134"/>
    </mc:Choice>
    <mc:Fallback xmlns="">
      <p:transition spd="slow" advTm="13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pic>
        <p:nvPicPr>
          <p:cNvPr id="211" name="Google Shape;211;p22"/>
          <p:cNvPicPr preferRelativeResize="0"/>
          <p:nvPr/>
        </p:nvPicPr>
        <p:blipFill>
          <a:blip r:embed="rId5">
            <a:alphaModFix/>
          </a:blip>
          <a:stretch>
            <a:fillRect/>
          </a:stretch>
        </p:blipFill>
        <p:spPr>
          <a:xfrm>
            <a:off x="4258500" y="1654319"/>
            <a:ext cx="4597208" cy="2873255"/>
          </a:xfrm>
          <a:prstGeom prst="rect">
            <a:avLst/>
          </a:prstGeom>
          <a:noFill/>
          <a:ln>
            <a:noFill/>
          </a:ln>
        </p:spPr>
      </p:pic>
      <p:sp>
        <p:nvSpPr>
          <p:cNvPr id="4" name="Google Shape;204;p21">
            <a:extLst>
              <a:ext uri="{FF2B5EF4-FFF2-40B4-BE49-F238E27FC236}">
                <a16:creationId xmlns:a16="http://schemas.microsoft.com/office/drawing/2014/main" id="{1C0D1402-B39B-F942-8CAE-52EBBA4CFAE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Task</a:t>
            </a:r>
            <a:endParaRPr dirty="0">
              <a:latin typeface="Helvetica Neue Light" panose="02000403000000020004" pitchFamily="2" charset="0"/>
              <a:ea typeface="Helvetica Neue Light" panose="02000403000000020004" pitchFamily="2" charset="0"/>
            </a:endParaRPr>
          </a:p>
        </p:txBody>
      </p:sp>
      <p:sp>
        <p:nvSpPr>
          <p:cNvPr id="7" name="Google Shape;235;p25">
            <a:extLst>
              <a:ext uri="{FF2B5EF4-FFF2-40B4-BE49-F238E27FC236}">
                <a16:creationId xmlns:a16="http://schemas.microsoft.com/office/drawing/2014/main" id="{D7BC773E-336E-8E46-9CDA-D4CF4075BE00}"/>
              </a:ext>
            </a:extLst>
          </p:cNvPr>
          <p:cNvSpPr/>
          <p:nvPr/>
        </p:nvSpPr>
        <p:spPr>
          <a:xfrm>
            <a:off x="6716319" y="4008684"/>
            <a:ext cx="467640" cy="465080"/>
          </a:xfrm>
          <a:prstGeom prst="ellipse">
            <a:avLst/>
          </a:prstGeom>
          <a:noFill/>
          <a:ln w="76200" cap="flat" cmpd="sng">
            <a:solidFill>
              <a:srgbClr val="5DCE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FF626C"/>
              </a:highlight>
            </a:endParaRPr>
          </a:p>
        </p:txBody>
      </p:sp>
      <p:sp>
        <p:nvSpPr>
          <p:cNvPr id="8" name="Google Shape;235;p25">
            <a:extLst>
              <a:ext uri="{FF2B5EF4-FFF2-40B4-BE49-F238E27FC236}">
                <a16:creationId xmlns:a16="http://schemas.microsoft.com/office/drawing/2014/main" id="{89D0EE7A-79D4-AA41-B8F5-7DE010082807}"/>
              </a:ext>
            </a:extLst>
          </p:cNvPr>
          <p:cNvSpPr/>
          <p:nvPr/>
        </p:nvSpPr>
        <p:spPr>
          <a:xfrm>
            <a:off x="7277867" y="4008684"/>
            <a:ext cx="467640" cy="465080"/>
          </a:xfrm>
          <a:prstGeom prst="ellipse">
            <a:avLst/>
          </a:prstGeom>
          <a:noFill/>
          <a:ln w="76200" cap="flat" cmpd="sng">
            <a:solidFill>
              <a:srgbClr val="FF626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FF626C"/>
              </a:highlight>
            </a:endParaRPr>
          </a:p>
        </p:txBody>
      </p:sp>
      <p:sp>
        <p:nvSpPr>
          <p:cNvPr id="9" name="Google Shape;205;p21">
            <a:extLst>
              <a:ext uri="{FF2B5EF4-FFF2-40B4-BE49-F238E27FC236}">
                <a16:creationId xmlns:a16="http://schemas.microsoft.com/office/drawing/2014/main" id="{05F5F94B-A177-4C41-80B3-703BC8C533AD}"/>
              </a:ext>
            </a:extLst>
          </p:cNvPr>
          <p:cNvSpPr txBox="1">
            <a:spLocks noGrp="1"/>
          </p:cNvSpPr>
          <p:nvPr>
            <p:ph type="body" idx="1"/>
          </p:nvPr>
        </p:nvSpPr>
        <p:spPr>
          <a:xfrm>
            <a:off x="311700" y="1968496"/>
            <a:ext cx="2463773" cy="1043338"/>
          </a:xfrm>
          <a:prstGeom prst="rect">
            <a:avLst/>
          </a:prstGeom>
        </p:spPr>
        <p:txBody>
          <a:bodyPr spcFirstLastPara="1" wrap="square" lIns="91425" tIns="91425" rIns="91425" bIns="91425" anchor="t" anchorCtr="0">
            <a:noAutofit/>
          </a:bodyPr>
          <a:lstStyle/>
          <a:p>
            <a:pPr marL="114300" lvl="0" indent="0" algn="l" rtl="0">
              <a:lnSpc>
                <a:spcPct val="150000"/>
              </a:lnSpc>
              <a:spcBef>
                <a:spcPts val="0"/>
              </a:spcBef>
              <a:spcAft>
                <a:spcPts val="0"/>
              </a:spcAft>
              <a:buSzPts val="1800"/>
              <a:buNone/>
            </a:pPr>
            <a:r>
              <a:rPr lang="pt-PT" sz="3000" b="1" i="1" dirty="0">
                <a:solidFill>
                  <a:srgbClr val="5DCEFF"/>
                </a:solidFill>
                <a:latin typeface="Helvetica Neue Light" panose="02000403000000020004" pitchFamily="2" charset="0"/>
                <a:ea typeface="Helvetica Neue Light" panose="02000403000000020004" pitchFamily="2" charset="0"/>
              </a:rPr>
              <a:t>to </a:t>
            </a:r>
            <a:r>
              <a:rPr lang="pt-PT" sz="3000" b="1" i="1" dirty="0" err="1">
                <a:solidFill>
                  <a:srgbClr val="5DCEFF"/>
                </a:solidFill>
                <a:latin typeface="Helvetica Neue Light" panose="02000403000000020004" pitchFamily="2" charset="0"/>
                <a:ea typeface="Helvetica Neue Light" panose="02000403000000020004" pitchFamily="2" charset="0"/>
              </a:rPr>
              <a:t>cooperate</a:t>
            </a:r>
            <a:endParaRPr sz="3000" b="1" i="1" dirty="0">
              <a:solidFill>
                <a:srgbClr val="5DCEFF"/>
              </a:solidFill>
              <a:latin typeface="Helvetica Neue Light" panose="02000403000000020004" pitchFamily="2" charset="0"/>
              <a:ea typeface="Helvetica Neue Light" panose="02000403000000020004" pitchFamily="2" charset="0"/>
            </a:endParaRPr>
          </a:p>
        </p:txBody>
      </p:sp>
      <p:sp>
        <p:nvSpPr>
          <p:cNvPr id="10" name="Google Shape;205;p21">
            <a:extLst>
              <a:ext uri="{FF2B5EF4-FFF2-40B4-BE49-F238E27FC236}">
                <a16:creationId xmlns:a16="http://schemas.microsoft.com/office/drawing/2014/main" id="{BE296A15-468D-FB4A-A772-60E394A87912}"/>
              </a:ext>
            </a:extLst>
          </p:cNvPr>
          <p:cNvSpPr txBox="1">
            <a:spLocks/>
          </p:cNvSpPr>
          <p:nvPr/>
        </p:nvSpPr>
        <p:spPr>
          <a:xfrm>
            <a:off x="311700" y="3124563"/>
            <a:ext cx="1839829" cy="1043338"/>
          </a:xfrm>
          <a:prstGeom prst="rect">
            <a:avLst/>
          </a:prstGeom>
          <a:ln w="76200">
            <a:noFill/>
          </a:ln>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114300" indent="0">
              <a:lnSpc>
                <a:spcPct val="150000"/>
              </a:lnSpc>
              <a:buFont typeface="Arial" panose="020B0604020202020204" pitchFamily="34" charset="0"/>
              <a:buNone/>
            </a:pPr>
            <a:r>
              <a:rPr lang="pt-PT" sz="3000" b="1" i="1" dirty="0">
                <a:solidFill>
                  <a:srgbClr val="FF626C"/>
                </a:solidFill>
                <a:latin typeface="Helvetica Neue Light" panose="02000403000000020004" pitchFamily="2" charset="0"/>
                <a:ea typeface="Helvetica Neue Light" panose="02000403000000020004" pitchFamily="2" charset="0"/>
              </a:rPr>
              <a:t>to </a:t>
            </a:r>
            <a:r>
              <a:rPr lang="pt-PT" sz="3000" b="1" i="1" dirty="0" err="1">
                <a:solidFill>
                  <a:srgbClr val="FF626C"/>
                </a:solidFill>
                <a:latin typeface="Helvetica Neue Light" panose="02000403000000020004" pitchFamily="2" charset="0"/>
                <a:ea typeface="Helvetica Neue Light" panose="02000403000000020004" pitchFamily="2" charset="0"/>
              </a:rPr>
              <a:t>defect</a:t>
            </a:r>
            <a:endParaRPr lang="pt-PT" sz="3000" b="1" i="1" dirty="0">
              <a:solidFill>
                <a:srgbClr val="FF626C"/>
              </a:solidFill>
              <a:latin typeface="Helvetica Neue Light" panose="02000403000000020004" pitchFamily="2" charset="0"/>
              <a:ea typeface="Helvetica Neue Light" panose="02000403000000020004" pitchFamily="2" charset="0"/>
            </a:endParaRPr>
          </a:p>
        </p:txBody>
      </p:sp>
      <p:cxnSp>
        <p:nvCxnSpPr>
          <p:cNvPr id="11" name="Straight Arrow Connector 10">
            <a:extLst>
              <a:ext uri="{FF2B5EF4-FFF2-40B4-BE49-F238E27FC236}">
                <a16:creationId xmlns:a16="http://schemas.microsoft.com/office/drawing/2014/main" id="{41277943-2D07-7748-8427-5EFAD88DE23F}"/>
              </a:ext>
            </a:extLst>
          </p:cNvPr>
          <p:cNvCxnSpPr>
            <a:cxnSpLocks/>
            <a:stCxn id="7" idx="1"/>
            <a:endCxn id="9" idx="3"/>
          </p:cNvCxnSpPr>
          <p:nvPr/>
        </p:nvCxnSpPr>
        <p:spPr>
          <a:xfrm rot="16200000" flipV="1">
            <a:off x="3986824" y="1278814"/>
            <a:ext cx="1586628" cy="4009330"/>
          </a:xfrm>
          <a:prstGeom prst="bentConnector2">
            <a:avLst/>
          </a:prstGeom>
          <a:ln w="76200">
            <a:solidFill>
              <a:srgbClr val="5DCE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E33DFE-D06E-4D4F-AD69-6129375E3B25}"/>
              </a:ext>
            </a:extLst>
          </p:cNvPr>
          <p:cNvCxnSpPr>
            <a:cxnSpLocks/>
            <a:stCxn id="8" idx="5"/>
            <a:endCxn id="10" idx="3"/>
          </p:cNvCxnSpPr>
          <p:nvPr/>
        </p:nvCxnSpPr>
        <p:spPr>
          <a:xfrm rot="5400000" flipH="1">
            <a:off x="4534564" y="1263197"/>
            <a:ext cx="759423" cy="5525494"/>
          </a:xfrm>
          <a:prstGeom prst="bentConnector4">
            <a:avLst>
              <a:gd name="adj1" fmla="val -55600"/>
              <a:gd name="adj2" fmla="val 78338"/>
            </a:avLst>
          </a:prstGeom>
          <a:ln w="76200">
            <a:solidFill>
              <a:srgbClr val="FF626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4309445-4A94-1B42-A577-538F73E463F7}"/>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085446F7-9976-4C49-85D4-F4566A6141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272"/>
    </mc:Choice>
    <mc:Fallback xmlns="">
      <p:transition spd="slow" advTm="1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26"/>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dirty="0">
                <a:latin typeface="Helvetica Neue Light" panose="02000403000000020004" pitchFamily="2" charset="0"/>
                <a:ea typeface="Helvetica Neue Light" panose="02000403000000020004" pitchFamily="2" charset="0"/>
              </a:rPr>
              <a:t>3 independent variables:</a:t>
            </a:r>
          </a:p>
          <a:p>
            <a:pPr marL="342900">
              <a:lnSpc>
                <a:spcPct val="150000"/>
              </a:lnSpc>
            </a:pPr>
            <a:r>
              <a:rPr lang="en-GB" dirty="0">
                <a:latin typeface="Helvetica Neue Light" panose="02000403000000020004" pitchFamily="2" charset="0"/>
                <a:ea typeface="Helvetica Neue Light" panose="02000403000000020004" pitchFamily="2" charset="0"/>
              </a:rPr>
              <a:t>Embodiment (between-subjects) </a:t>
            </a:r>
          </a:p>
          <a:p>
            <a:pPr marL="342900">
              <a:lnSpc>
                <a:spcPct val="150000"/>
              </a:lnSpc>
            </a:pPr>
            <a:r>
              <a:rPr lang="en-GB" dirty="0">
                <a:latin typeface="Helvetica Neue Light" panose="02000403000000020004" pitchFamily="2" charset="0"/>
                <a:ea typeface="Helvetica Neue Light" panose="02000403000000020004" pitchFamily="2" charset="0"/>
              </a:rPr>
              <a:t>Playing strategy of the agents (within-subjects) </a:t>
            </a:r>
          </a:p>
          <a:p>
            <a:pPr marL="342900">
              <a:lnSpc>
                <a:spcPct val="150000"/>
              </a:lnSpc>
            </a:pPr>
            <a:r>
              <a:rPr lang="en-GB" dirty="0">
                <a:latin typeface="Helvetica Neue Light" panose="02000403000000020004" pitchFamily="2" charset="0"/>
                <a:ea typeface="Helvetica Neue Light" panose="02000403000000020004" pitchFamily="2" charset="0"/>
              </a:rPr>
              <a:t>Outcome of game (between-subjects)</a:t>
            </a:r>
            <a:endParaRPr dirty="0">
              <a:latin typeface="Helvetica Neue Light" panose="02000403000000020004" pitchFamily="2" charset="0"/>
              <a:ea typeface="Helvetica Neue Light" panose="02000403000000020004" pitchFamily="2" charset="0"/>
            </a:endParaRPr>
          </a:p>
        </p:txBody>
      </p:sp>
      <p:sp>
        <p:nvSpPr>
          <p:cNvPr id="7" name="Google Shape;204;p21">
            <a:extLst>
              <a:ext uri="{FF2B5EF4-FFF2-40B4-BE49-F238E27FC236}">
                <a16:creationId xmlns:a16="http://schemas.microsoft.com/office/drawing/2014/main" id="{F322087E-97E8-3F45-B617-2837FE348FE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User Study</a:t>
            </a:r>
            <a:endParaRPr dirty="0">
              <a:latin typeface="Helvetica Neue Light" panose="02000403000000020004" pitchFamily="2" charset="0"/>
              <a:ea typeface="Helvetica Neue Light" panose="02000403000000020004" pitchFamily="2" charset="0"/>
            </a:endParaRPr>
          </a:p>
        </p:txBody>
      </p:sp>
      <p:cxnSp>
        <p:nvCxnSpPr>
          <p:cNvPr id="8" name="Straight Connector 7">
            <a:extLst>
              <a:ext uri="{FF2B5EF4-FFF2-40B4-BE49-F238E27FC236}">
                <a16:creationId xmlns:a16="http://schemas.microsoft.com/office/drawing/2014/main" id="{1215077B-62D8-EA45-B801-2D490EE79221}"/>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054CACBC-A2CE-C147-9F24-369298FCFB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105109482"/>
      </p:ext>
    </p:extLst>
  </p:cSld>
  <p:clrMapOvr>
    <a:masterClrMapping/>
  </p:clrMapOvr>
  <mc:AlternateContent xmlns:mc="http://schemas.openxmlformats.org/markup-compatibility/2006" xmlns:p14="http://schemas.microsoft.com/office/powerpoint/2010/main">
    <mc:Choice Requires="p14">
      <p:transition spd="slow" p14:dur="2000" advTm="13812"/>
    </mc:Choice>
    <mc:Fallback xmlns="">
      <p:transition spd="slow" advTm="13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5" name="Google Shape;245;p26"/>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dirty="0">
                <a:solidFill>
                  <a:schemeClr val="bg1">
                    <a:lumMod val="75000"/>
                  </a:schemeClr>
                </a:solidFill>
                <a:latin typeface="Helvetica Neue Light" panose="02000403000000020004" pitchFamily="2" charset="0"/>
                <a:ea typeface="Helvetica Neue Light" panose="02000403000000020004" pitchFamily="2" charset="0"/>
              </a:rPr>
              <a:t>3 independent variables:</a:t>
            </a:r>
          </a:p>
          <a:p>
            <a:pPr marL="342900">
              <a:lnSpc>
                <a:spcPct val="150000"/>
              </a:lnSpc>
            </a:pPr>
            <a:r>
              <a:rPr lang="en-GB" dirty="0">
                <a:latin typeface="Helvetica Neue Light" panose="02000403000000020004" pitchFamily="2" charset="0"/>
                <a:ea typeface="Helvetica Neue Light" panose="02000403000000020004" pitchFamily="2" charset="0"/>
              </a:rPr>
              <a:t>Embodiment (between-subjects) </a:t>
            </a:r>
          </a:p>
          <a:p>
            <a:pPr marL="800100" lvl="1">
              <a:lnSpc>
                <a:spcPct val="150000"/>
              </a:lnSpc>
            </a:pPr>
            <a:r>
              <a:rPr lang="en-GB" dirty="0">
                <a:latin typeface="Helvetica Neue Light" panose="02000403000000020004" pitchFamily="2" charset="0"/>
                <a:ea typeface="Helvetica Neue Light" panose="02000403000000020004" pitchFamily="2" charset="0"/>
              </a:rPr>
              <a:t>Robots</a:t>
            </a:r>
          </a:p>
          <a:p>
            <a:pPr marL="800100" lvl="1">
              <a:lnSpc>
                <a:spcPct val="150000"/>
              </a:lnSpc>
            </a:pPr>
            <a:r>
              <a:rPr lang="en-GB" dirty="0">
                <a:latin typeface="Helvetica Neue Light" panose="02000403000000020004" pitchFamily="2" charset="0"/>
                <a:ea typeface="Helvetica Neue Light" panose="02000403000000020004" pitchFamily="2" charset="0"/>
              </a:rPr>
              <a:t>Disembodied agents</a:t>
            </a:r>
          </a:p>
          <a:p>
            <a:pPr marL="342900">
              <a:lnSpc>
                <a:spcPct val="150000"/>
              </a:lnSpc>
            </a:pPr>
            <a:r>
              <a:rPr lang="en-GB" dirty="0">
                <a:solidFill>
                  <a:schemeClr val="bg1">
                    <a:lumMod val="75000"/>
                  </a:schemeClr>
                </a:solidFill>
                <a:latin typeface="Helvetica Neue Light" panose="02000403000000020004" pitchFamily="2" charset="0"/>
                <a:ea typeface="Helvetica Neue Light" panose="02000403000000020004" pitchFamily="2" charset="0"/>
              </a:rPr>
              <a:t>Playing strategy of the agents (within-subjects) </a:t>
            </a:r>
          </a:p>
          <a:p>
            <a:pPr marL="342900">
              <a:lnSpc>
                <a:spcPct val="150000"/>
              </a:lnSpc>
            </a:pPr>
            <a:r>
              <a:rPr lang="en-GB" dirty="0">
                <a:solidFill>
                  <a:schemeClr val="bg1">
                    <a:lumMod val="75000"/>
                  </a:schemeClr>
                </a:solidFill>
                <a:latin typeface="Helvetica Neue Light" panose="02000403000000020004" pitchFamily="2" charset="0"/>
                <a:ea typeface="Helvetica Neue Light" panose="02000403000000020004" pitchFamily="2" charset="0"/>
              </a:rPr>
              <a:t>Outcome of game (between-subjects)</a:t>
            </a:r>
            <a:endParaRPr dirty="0">
              <a:solidFill>
                <a:schemeClr val="bg1">
                  <a:lumMod val="75000"/>
                </a:schemeClr>
              </a:solidFill>
              <a:latin typeface="Helvetica Neue Light" panose="02000403000000020004" pitchFamily="2" charset="0"/>
              <a:ea typeface="Helvetica Neue Light" panose="02000403000000020004" pitchFamily="2" charset="0"/>
            </a:endParaRPr>
          </a:p>
        </p:txBody>
      </p:sp>
      <p:sp>
        <p:nvSpPr>
          <p:cNvPr id="7" name="Google Shape;204;p21">
            <a:extLst>
              <a:ext uri="{FF2B5EF4-FFF2-40B4-BE49-F238E27FC236}">
                <a16:creationId xmlns:a16="http://schemas.microsoft.com/office/drawing/2014/main" id="{F322087E-97E8-3F45-B617-2837FE348FE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Helvetica Neue Light" panose="02000403000000020004" pitchFamily="2" charset="0"/>
                <a:ea typeface="Helvetica Neue Light" panose="02000403000000020004" pitchFamily="2" charset="0"/>
              </a:rPr>
              <a:t>User Study</a:t>
            </a:r>
            <a:endParaRPr dirty="0">
              <a:latin typeface="Helvetica Neue Light" panose="02000403000000020004" pitchFamily="2" charset="0"/>
              <a:ea typeface="Helvetica Neue Light" panose="02000403000000020004" pitchFamily="2" charset="0"/>
            </a:endParaRPr>
          </a:p>
        </p:txBody>
      </p:sp>
      <p:cxnSp>
        <p:nvCxnSpPr>
          <p:cNvPr id="8" name="Straight Connector 7">
            <a:extLst>
              <a:ext uri="{FF2B5EF4-FFF2-40B4-BE49-F238E27FC236}">
                <a16:creationId xmlns:a16="http://schemas.microsoft.com/office/drawing/2014/main" id="{1215077B-62D8-EA45-B801-2D490EE79221}"/>
              </a:ext>
            </a:extLst>
          </p:cNvPr>
          <p:cNvCxnSpPr>
            <a:cxnSpLocks/>
          </p:cNvCxnSpPr>
          <p:nvPr/>
        </p:nvCxnSpPr>
        <p:spPr>
          <a:xfrm>
            <a:off x="0" y="1130449"/>
            <a:ext cx="6454589" cy="0"/>
          </a:xfrm>
          <a:prstGeom prst="line">
            <a:avLst/>
          </a:prstGeom>
          <a:ln w="825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oogle Shape;224;p24">
            <a:extLst>
              <a:ext uri="{FF2B5EF4-FFF2-40B4-BE49-F238E27FC236}">
                <a16:creationId xmlns:a16="http://schemas.microsoft.com/office/drawing/2014/main" id="{26508486-7B38-D74C-A625-BB70258C9F4E}"/>
              </a:ext>
            </a:extLst>
          </p:cNvPr>
          <p:cNvPicPr preferRelativeResize="0"/>
          <p:nvPr/>
        </p:nvPicPr>
        <p:blipFill>
          <a:blip r:embed="rId6">
            <a:alphaModFix/>
          </a:blip>
          <a:stretch>
            <a:fillRect/>
          </a:stretch>
        </p:blipFill>
        <p:spPr>
          <a:xfrm>
            <a:off x="6471515" y="1343827"/>
            <a:ext cx="1605790" cy="1605786"/>
          </a:xfrm>
          <a:prstGeom prst="rect">
            <a:avLst/>
          </a:prstGeom>
          <a:noFill/>
          <a:ln>
            <a:noFill/>
          </a:ln>
        </p:spPr>
      </p:pic>
      <p:pic>
        <p:nvPicPr>
          <p:cNvPr id="10" name="Google Shape;225;p24">
            <a:extLst>
              <a:ext uri="{FF2B5EF4-FFF2-40B4-BE49-F238E27FC236}">
                <a16:creationId xmlns:a16="http://schemas.microsoft.com/office/drawing/2014/main" id="{32B8CB87-AC36-2543-BCA7-25359F5B0D3E}"/>
              </a:ext>
            </a:extLst>
          </p:cNvPr>
          <p:cNvPicPr preferRelativeResize="0"/>
          <p:nvPr/>
        </p:nvPicPr>
        <p:blipFill>
          <a:blip r:embed="rId7">
            <a:alphaModFix/>
          </a:blip>
          <a:stretch>
            <a:fillRect/>
          </a:stretch>
        </p:blipFill>
        <p:spPr>
          <a:xfrm>
            <a:off x="6395023" y="3140965"/>
            <a:ext cx="2126677" cy="1432197"/>
          </a:xfrm>
          <a:prstGeom prst="rect">
            <a:avLst/>
          </a:prstGeom>
          <a:noFill/>
          <a:ln>
            <a:noFill/>
          </a:ln>
        </p:spPr>
      </p:pic>
      <p:cxnSp>
        <p:nvCxnSpPr>
          <p:cNvPr id="6" name="Straight Arrow Connector 5">
            <a:extLst>
              <a:ext uri="{FF2B5EF4-FFF2-40B4-BE49-F238E27FC236}">
                <a16:creationId xmlns:a16="http://schemas.microsoft.com/office/drawing/2014/main" id="{F0216F7F-0BE1-0B46-B447-C47DEB8A32A2}"/>
              </a:ext>
            </a:extLst>
          </p:cNvPr>
          <p:cNvCxnSpPr>
            <a:cxnSpLocks/>
            <a:endCxn id="9" idx="1"/>
          </p:cNvCxnSpPr>
          <p:nvPr/>
        </p:nvCxnSpPr>
        <p:spPr>
          <a:xfrm flipV="1">
            <a:off x="2183802" y="2146720"/>
            <a:ext cx="4287713" cy="4250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234862D-EA95-804F-8F79-D912146EB023}"/>
              </a:ext>
            </a:extLst>
          </p:cNvPr>
          <p:cNvCxnSpPr>
            <a:cxnSpLocks/>
          </p:cNvCxnSpPr>
          <p:nvPr/>
        </p:nvCxnSpPr>
        <p:spPr>
          <a:xfrm>
            <a:off x="3345628" y="3259568"/>
            <a:ext cx="2953595" cy="259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99F58766-76B6-C941-9CBF-F9223E6B478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224"/>
    </mc:Choice>
    <mc:Fallback xmlns="">
      <p:transition spd="slow" advTm="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2" presetClass="entr" presetSubtype="8" fill="hold" nodeType="withEffect">
                                  <p:stCondLst>
                                    <p:cond delay="550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p:tgtEl>
                                          <p:spTgt spid="6"/>
                                        </p:tgtEl>
                                        <p:attrNameLst>
                                          <p:attrName>ppt_x</p:attrName>
                                        </p:attrNameLst>
                                      </p:cBhvr>
                                      <p:tavLst>
                                        <p:tav tm="0">
                                          <p:val>
                                            <p:strVal val="#ppt_x-#ppt_w*1.125000"/>
                                          </p:val>
                                        </p:tav>
                                        <p:tav tm="100000">
                                          <p:val>
                                            <p:strVal val="#ppt_x"/>
                                          </p:val>
                                        </p:tav>
                                      </p:tavLst>
                                    </p:anim>
                                    <p:animEffect transition="in" filter="wipe(right)">
                                      <p:cBhvr>
                                        <p:cTn id="10" dur="500"/>
                                        <p:tgtEl>
                                          <p:spTgt spid="6"/>
                                        </p:tgtEl>
                                      </p:cBhvr>
                                    </p:animEffect>
                                  </p:childTnLst>
                                </p:cTn>
                              </p:par>
                              <p:par>
                                <p:cTn id="11" presetID="12" presetClass="entr" presetSubtype="8" fill="hold" nodeType="withEffect">
                                  <p:stCondLst>
                                    <p:cond delay="55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right)">
                                      <p:cBhvr>
                                        <p:cTn id="14" dur="500"/>
                                        <p:tgtEl>
                                          <p:spTgt spid="9"/>
                                        </p:tgtEl>
                                      </p:cBhvr>
                                    </p:animEffect>
                                  </p:childTnLst>
                                </p:cTn>
                              </p:par>
                            </p:childTnLst>
                          </p:cTn>
                        </p:par>
                        <p:par>
                          <p:cTn id="15" fill="hold">
                            <p:stCondLst>
                              <p:cond delay="6000"/>
                            </p:stCondLst>
                            <p:childTnLst>
                              <p:par>
                                <p:cTn id="16" presetID="1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p:tgtEl>
                                          <p:spTgt spid="14"/>
                                        </p:tgtEl>
                                        <p:attrNameLst>
                                          <p:attrName>ppt_x</p:attrName>
                                        </p:attrNameLst>
                                      </p:cBhvr>
                                      <p:tavLst>
                                        <p:tav tm="0">
                                          <p:val>
                                            <p:strVal val="#ppt_x-#ppt_w*1.125000"/>
                                          </p:val>
                                        </p:tav>
                                        <p:tav tm="100000">
                                          <p:val>
                                            <p:strVal val="#ppt_x"/>
                                          </p:val>
                                        </p:tav>
                                      </p:tavLst>
                                    </p:anim>
                                    <p:animEffect transition="in" filter="wipe(right)">
                                      <p:cBhvr>
                                        <p:cTn id="19" dur="500"/>
                                        <p:tgtEl>
                                          <p:spTgt spid="14"/>
                                        </p:tgtEl>
                                      </p:cBhvr>
                                    </p:animEffect>
                                  </p:childTnLst>
                                </p:cTn>
                              </p:par>
                            </p:childTnLst>
                          </p:cTn>
                        </p:par>
                        <p:par>
                          <p:cTn id="20" fill="hold">
                            <p:stCondLst>
                              <p:cond delay="6500"/>
                            </p:stCondLst>
                            <p:childTnLst>
                              <p:par>
                                <p:cTn id="21" presetID="1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6|2.4"/>
</p:tagLst>
</file>

<file path=ppt/tags/tag2.xml><?xml version="1.0" encoding="utf-8"?>
<p:tagLst xmlns:a="http://schemas.openxmlformats.org/drawingml/2006/main" xmlns:r="http://schemas.openxmlformats.org/officeDocument/2006/relationships" xmlns:p="http://schemas.openxmlformats.org/presentationml/2006/main">
  <p:tag name="TIMING" val="|14.7"/>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3070</TotalTime>
  <Words>2712</Words>
  <Application>Microsoft Macintosh PowerPoint</Application>
  <PresentationFormat>On-screen Show (16:9)</PresentationFormat>
  <Paragraphs>264</Paragraphs>
  <Slides>41</Slides>
  <Notes>40</Notes>
  <HiddenSlides>13</HiddenSlides>
  <MMClips>31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Helvetica Neue</vt:lpstr>
      <vt:lpstr>Helvetica Neue Light</vt:lpstr>
      <vt:lpstr>Helvetica Neue Thin</vt:lpstr>
      <vt:lpstr>Office Theme</vt:lpstr>
      <vt:lpstr>The Dark Side</vt:lpstr>
      <vt:lpstr>PowerPoint Presentation</vt:lpstr>
      <vt:lpstr>Research Questions</vt:lpstr>
      <vt:lpstr>Research Questions</vt:lpstr>
      <vt:lpstr>Research Questions</vt:lpstr>
      <vt:lpstr>Task</vt:lpstr>
      <vt:lpstr>Task</vt:lpstr>
      <vt:lpstr>User Study</vt:lpstr>
      <vt:lpstr>User Study</vt:lpstr>
      <vt:lpstr>User Study</vt:lpstr>
      <vt:lpstr>User Study</vt:lpstr>
      <vt:lpstr>Hypotheses</vt:lpstr>
      <vt:lpstr>Hypotheses</vt:lpstr>
      <vt:lpstr>Hypotheses</vt:lpstr>
      <vt:lpstr>Sample</vt:lpstr>
      <vt:lpstr>Results -  Cooperation</vt:lpstr>
      <vt:lpstr>Results -  Perception of the team</vt:lpstr>
      <vt:lpstr>Results -  Perception of the teammates</vt:lpstr>
      <vt:lpstr>Results -  Perception of the prosocial</vt:lpstr>
      <vt:lpstr>Results -  Perception of the selfish</vt:lpstr>
      <vt:lpstr>Results -  Perception of the selfish</vt:lpstr>
      <vt:lpstr>Discussion</vt:lpstr>
      <vt:lpstr>Discussion</vt:lpstr>
      <vt:lpstr>Discussion</vt:lpstr>
      <vt:lpstr>Discussion</vt:lpstr>
      <vt:lpstr>Discussion</vt:lpstr>
      <vt:lpstr>Discussion</vt:lpstr>
      <vt:lpstr>The Dark Side</vt:lpstr>
      <vt:lpstr>Extra slides (related work) IGNORE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Dark Side of Embodiment</dc:title>
  <cp:lastModifiedBy>Filipa Isabel Nogueira Correia</cp:lastModifiedBy>
  <cp:revision>2</cp:revision>
  <dcterms:modified xsi:type="dcterms:W3CDTF">2020-07-17T10:37:40Z</dcterms:modified>
</cp:coreProperties>
</file>